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5.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6.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9.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0.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1" r:id="rId1"/>
  </p:sldMasterIdLst>
  <p:notesMasterIdLst>
    <p:notesMasterId r:id="rId13"/>
  </p:notesMasterIdLst>
  <p:sldIdLst>
    <p:sldId id="256" r:id="rId2"/>
    <p:sldId id="257" r:id="rId3"/>
    <p:sldId id="260" r:id="rId4"/>
    <p:sldId id="267" r:id="rId5"/>
    <p:sldId id="264" r:id="rId6"/>
    <p:sldId id="259" r:id="rId7"/>
    <p:sldId id="261" r:id="rId8"/>
    <p:sldId id="265" r:id="rId9"/>
    <p:sldId id="270" r:id="rId10"/>
    <p:sldId id="266"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04530A-FB7E-AD76-75A6-CF478DBE2821}" name="Lac-Tremblant-Nord, Urbanisme" initials="LTNU" userId="S::urbanisme@lac-tremblant-nord.qc.ca::a73a5234-d73b-4270-b726-0d4338bb9aff" providerId="AD"/>
  <p188:author id="{58B43E2C-FA7E-E70A-6D2B-7EA76B16D366}" name="Kim Meyer" initials="KM" userId="dde86d8f56c15839" providerId="Windows Live"/>
  <p188:author id="{58AA0CE8-557A-78D7-6939-FB9C6753B05E}" name="MRC, Nancy Pelletier" initials="NP" userId="S::npelletier@mrclaurentides.qc.ca::ee8b7912-16b1-4b8b-99c0-3de395277eb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033" autoAdjust="0"/>
  </p:normalViewPr>
  <p:slideViewPr>
    <p:cSldViewPr snapToGrid="0">
      <p:cViewPr varScale="1">
        <p:scale>
          <a:sx n="78" d="100"/>
          <a:sy n="78" d="100"/>
        </p:scale>
        <p:origin x="8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40F262-3392-4B5D-A7F0-927FA2AD3FF5}" type="datetimeFigureOut">
              <a:rPr lang="fr-CA" smtClean="0"/>
              <a:t>2024-02-27</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412C2-7732-4622-AFDA-CEBF48107222}" type="slidenum">
              <a:rPr lang="fr-CA" smtClean="0"/>
              <a:t>‹N°›</a:t>
            </a:fld>
            <a:endParaRPr lang="fr-CA"/>
          </a:p>
        </p:txBody>
      </p:sp>
    </p:spTree>
    <p:extLst>
      <p:ext uri="{BB962C8B-B14F-4D97-AF65-F5344CB8AC3E}">
        <p14:creationId xmlns:p14="http://schemas.microsoft.com/office/powerpoint/2010/main" val="640352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Introduction: </a:t>
            </a:r>
          </a:p>
          <a:p>
            <a:r>
              <a:rPr lang="fr-CA" b="1" dirty="0"/>
              <a:t> Rôles politiques</a:t>
            </a:r>
          </a:p>
          <a:p>
            <a:r>
              <a:rPr lang="fr-CA" dirty="0"/>
              <a:t>- Mairesse de la Municipalité Lac Tremblant Nord, </a:t>
            </a:r>
          </a:p>
          <a:p>
            <a:r>
              <a:rPr lang="fr-CA" dirty="0"/>
              <a:t>-Préfète suppléante de la MRC des Laurentides, </a:t>
            </a:r>
          </a:p>
          <a:p>
            <a:r>
              <a:rPr lang="fr-CA" dirty="0"/>
              <a:t>-Présidente du Comité d’élus en Développent sociale</a:t>
            </a:r>
          </a:p>
          <a:p>
            <a:r>
              <a:rPr lang="fr-CA" b="1" dirty="0"/>
              <a:t>Rôles Travailleuse sociale</a:t>
            </a:r>
          </a:p>
          <a:p>
            <a:r>
              <a:rPr lang="fr-CA" b="1" dirty="0"/>
              <a:t>-J’ai travaillé a l’urgence et dans un centre de trauma, en oncologie, santé mentale et plus récemment avec les personnes ainées</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1</a:t>
            </a:fld>
            <a:endParaRPr lang="fr-CA"/>
          </a:p>
        </p:txBody>
      </p:sp>
    </p:spTree>
    <p:extLst>
      <p:ext uri="{BB962C8B-B14F-4D97-AF65-F5344CB8AC3E}">
        <p14:creationId xmlns:p14="http://schemas.microsoft.com/office/powerpoint/2010/main" val="753212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Je salue les élus qui sont ici aujourd’hui – il faut être autour de la table</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10</a:t>
            </a:fld>
            <a:endParaRPr lang="fr-CA"/>
          </a:p>
        </p:txBody>
      </p:sp>
    </p:spTree>
    <p:extLst>
      <p:ext uri="{BB962C8B-B14F-4D97-AF65-F5344CB8AC3E}">
        <p14:creationId xmlns:p14="http://schemas.microsoft.com/office/powerpoint/2010/main" val="90215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11</a:t>
            </a:fld>
            <a:endParaRPr lang="fr-CA"/>
          </a:p>
        </p:txBody>
      </p:sp>
    </p:spTree>
    <p:extLst>
      <p:ext uri="{BB962C8B-B14F-4D97-AF65-F5344CB8AC3E}">
        <p14:creationId xmlns:p14="http://schemas.microsoft.com/office/powerpoint/2010/main" val="393901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2</a:t>
            </a:fld>
            <a:endParaRPr lang="fr-CA"/>
          </a:p>
        </p:txBody>
      </p:sp>
    </p:spTree>
    <p:extLst>
      <p:ext uri="{BB962C8B-B14F-4D97-AF65-F5344CB8AC3E}">
        <p14:creationId xmlns:p14="http://schemas.microsoft.com/office/powerpoint/2010/main" val="78884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 Grands pas en 2022!</a:t>
            </a:r>
          </a:p>
          <a:p>
            <a:r>
              <a:rPr lang="fr-CA" dirty="0"/>
              <a:t>2. Ajout de l’agent essentiel pour avancer les dossiers </a:t>
            </a:r>
          </a:p>
          <a:p>
            <a:r>
              <a:rPr lang="fr-CA" dirty="0"/>
              <a:t>3.Comité élu: je peux dire que les élus (et pas juste moi la TS) sont mobilisés, prêt-à-agir et apprécie les rencontres.  </a:t>
            </a:r>
          </a:p>
          <a:p>
            <a:r>
              <a:rPr lang="fr-CA" dirty="0"/>
              <a:t>4. Sondage fait auprès des organismes rencontrer indique que les rencontres ont été bien apprécier. L’objectif était de connaitre </a:t>
            </a:r>
            <a:r>
              <a:rPr lang="fr-CA" b="1" dirty="0"/>
              <a:t>leurs besoins concrets. </a:t>
            </a:r>
            <a:r>
              <a:rPr lang="fr-CA" dirty="0"/>
              <a:t>On se retrouvait souvent en rencontre à trouver des solutions à des enjeux ou irritants qui permettaient d’avancer concrètement, autre que par l’argent.  </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3</a:t>
            </a:fld>
            <a:endParaRPr lang="fr-CA"/>
          </a:p>
        </p:txBody>
      </p:sp>
    </p:spTree>
    <p:extLst>
      <p:ext uri="{BB962C8B-B14F-4D97-AF65-F5344CB8AC3E}">
        <p14:creationId xmlns:p14="http://schemas.microsoft.com/office/powerpoint/2010/main" val="697609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a:p>
            <a:r>
              <a:rPr lang="fr-CA" dirty="0"/>
              <a:t>Plan d’action – quelques constats </a:t>
            </a: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La communication est difficile, dans un temps où on reçoit tellement de courriels et les enjeux sont multiples, ce qui reste un obstacle important. </a:t>
            </a: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L’enjeu de subventions est difficile. L’es demandes sont complexe et nécessite la création d’un projet.  Les redditions de comptes sont lourdes.</a:t>
            </a: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Besoin d’augmenter la mutualisation entre l’organisme</a:t>
            </a: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Les organismes ont souvent des besoins concrets autres que l’argent</a:t>
            </a: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Nous avons beaucoup de représentations à faire auprès des gouvernements</a:t>
            </a:r>
          </a:p>
          <a:p>
            <a:pPr marL="342900" lvl="0" indent="-342900">
              <a:lnSpc>
                <a:spcPct val="115000"/>
              </a:lnSpc>
              <a:buFont typeface="+mj-lt"/>
              <a:buAutoNum type="arabicPeriod"/>
            </a:pPr>
            <a:endParaRPr lang="fr-CA"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fr-CA" sz="1100" kern="100" dirty="0">
                <a:effectLst/>
                <a:latin typeface="Calibri" panose="020F0502020204030204" pitchFamily="34" charset="0"/>
                <a:ea typeface="Calibri" panose="020F0502020204030204" pitchFamily="34" charset="0"/>
                <a:cs typeface="Times New Roman" panose="02020603050405020304" pitchFamily="18" charset="0"/>
              </a:rPr>
              <a:t>Plan d’action disponible – pourrais être envoyé</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4</a:t>
            </a:fld>
            <a:endParaRPr lang="fr-CA"/>
          </a:p>
        </p:txBody>
      </p:sp>
    </p:spTree>
    <p:extLst>
      <p:ext uri="{BB962C8B-B14F-4D97-AF65-F5344CB8AC3E}">
        <p14:creationId xmlns:p14="http://schemas.microsoft.com/office/powerpoint/2010/main" val="786749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Fonds dédier à la mission rare sauf PSOC</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5</a:t>
            </a:fld>
            <a:endParaRPr lang="fr-CA"/>
          </a:p>
        </p:txBody>
      </p:sp>
    </p:spTree>
    <p:extLst>
      <p:ext uri="{BB962C8B-B14F-4D97-AF65-F5344CB8AC3E}">
        <p14:creationId xmlns:p14="http://schemas.microsoft.com/office/powerpoint/2010/main" val="2294803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Confiance et implications des 20 élus</a:t>
            </a:r>
          </a:p>
          <a:p>
            <a:r>
              <a:rPr lang="fr-CA" dirty="0"/>
              <a:t>CDESL – Centre d’excellence sportive des Laurentides</a:t>
            </a:r>
          </a:p>
          <a:p>
            <a:endParaRPr lang="fr-CA" dirty="0"/>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6</a:t>
            </a:fld>
            <a:endParaRPr lang="fr-CA"/>
          </a:p>
        </p:txBody>
      </p:sp>
    </p:spTree>
    <p:extLst>
      <p:ext uri="{BB962C8B-B14F-4D97-AF65-F5344CB8AC3E}">
        <p14:creationId xmlns:p14="http://schemas.microsoft.com/office/powerpoint/2010/main" val="3719738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fr-CA" sz="1200" dirty="0">
                <a:solidFill>
                  <a:srgbClr val="FF0000"/>
                </a:solidFill>
                <a:effectLst/>
                <a:latin typeface="Calibri" panose="020F0502020204030204" pitchFamily="34" charset="0"/>
                <a:ea typeface="Times New Roman" panose="02020603050405020304" pitchFamily="18" charset="0"/>
              </a:rPr>
              <a:t>Quand on connaît mieux les organismes et les enjeux, le travail de collaboration et les actions sont plus efficients et optimisés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fr-CA" sz="1200" dirty="0">
                <a:solidFill>
                  <a:srgbClr val="FF0000"/>
                </a:solidFill>
                <a:effectLst/>
                <a:latin typeface="Calibri" panose="020F0502020204030204" pitchFamily="34" charset="0"/>
                <a:ea typeface="Times New Roman" panose="02020603050405020304" pitchFamily="18" charset="0"/>
              </a:rPr>
              <a:t>Exemple: </a:t>
            </a:r>
            <a:r>
              <a:rPr lang="fr-CA" sz="1200" dirty="0">
                <a:solidFill>
                  <a:schemeClr val="tx1"/>
                </a:solidFill>
                <a:effectLst/>
                <a:latin typeface="Calibri" panose="020F0502020204030204" pitchFamily="34" charset="0"/>
                <a:ea typeface="Times New Roman" panose="02020603050405020304" pitchFamily="18" charset="0"/>
              </a:rPr>
              <a:t>Ayant entendu une </a:t>
            </a:r>
            <a:r>
              <a:rPr lang="fr-CA" sz="1200" b="1" dirty="0">
                <a:solidFill>
                  <a:schemeClr val="tx1"/>
                </a:solidFill>
                <a:effectLst/>
                <a:latin typeface="Calibri" panose="020F0502020204030204" pitchFamily="34" charset="0"/>
                <a:ea typeface="Times New Roman" panose="02020603050405020304" pitchFamily="18" charset="0"/>
              </a:rPr>
              <a:t>problématique vécue par les policiers </a:t>
            </a:r>
            <a:r>
              <a:rPr lang="fr-CA" sz="1200" dirty="0">
                <a:solidFill>
                  <a:schemeClr val="tx1"/>
                </a:solidFill>
                <a:effectLst/>
                <a:latin typeface="Calibri" panose="020F0502020204030204" pitchFamily="34" charset="0"/>
                <a:ea typeface="Times New Roman" panose="02020603050405020304" pitchFamily="18" charset="0"/>
              </a:rPr>
              <a:t>au Comité de sécurité publique SQ lors d’intervention policière </a:t>
            </a:r>
            <a:r>
              <a:rPr lang="fr-CA" sz="1200" b="1" dirty="0">
                <a:solidFill>
                  <a:schemeClr val="tx1"/>
                </a:solidFill>
                <a:effectLst/>
                <a:latin typeface="Calibri" panose="020F0502020204030204" pitchFamily="34" charset="0"/>
                <a:ea typeface="Times New Roman" panose="02020603050405020304" pitchFamily="18" charset="0"/>
              </a:rPr>
              <a:t>auprès de clientèle en santé mentale </a:t>
            </a:r>
            <a:r>
              <a:rPr lang="fr-CA" sz="1200" dirty="0">
                <a:solidFill>
                  <a:schemeClr val="tx1"/>
                </a:solidFill>
                <a:effectLst/>
                <a:latin typeface="Calibri" panose="020F0502020204030204" pitchFamily="34" charset="0"/>
                <a:ea typeface="Times New Roman" panose="02020603050405020304" pitchFamily="18" charset="0"/>
              </a:rPr>
              <a:t>(pas d’intervenant en santé mentale le soir et nuit), la DG a initié une intervention auprès de l’organisme porteur et ensemble, ils ont conçu un projet et la MRC a pu trouver une </a:t>
            </a:r>
            <a:r>
              <a:rPr lang="fr-CA" sz="1200" b="1" dirty="0">
                <a:solidFill>
                  <a:schemeClr val="tx1"/>
                </a:solidFill>
                <a:effectLst/>
                <a:latin typeface="Calibri" panose="020F0502020204030204" pitchFamily="34" charset="0"/>
                <a:ea typeface="Times New Roman" panose="02020603050405020304" pitchFamily="18" charset="0"/>
              </a:rPr>
              <a:t>subvention pour assurer l’embauche d’une ressource (intervenant en santé mentale)</a:t>
            </a:r>
            <a:r>
              <a:rPr lang="fr-CA" sz="1200" dirty="0">
                <a:solidFill>
                  <a:schemeClr val="tx1"/>
                </a:solidFill>
                <a:effectLst/>
                <a:latin typeface="Calibri" panose="020F0502020204030204" pitchFamily="34" charset="0"/>
                <a:ea typeface="Times New Roman" panose="02020603050405020304" pitchFamily="18" charset="0"/>
              </a:rPr>
              <a:t> durant ces heures soir/nuit ainsi que des lits durant une période de deux ans (projets) pour ensuite devenir permanents.</a:t>
            </a:r>
            <a:endParaRPr lang="fr-CA" sz="1200" dirty="0">
              <a:solidFill>
                <a:schemeClr val="tx1"/>
              </a:solidFill>
              <a:effectLst/>
              <a:latin typeface="Calibri" panose="020F0502020204030204" pitchFamily="34" charset="0"/>
              <a:ea typeface="Calibri" panose="020F0502020204030204" pitchFamily="34" charset="0"/>
            </a:endParaRPr>
          </a:p>
          <a:p>
            <a:pPr lvl="2"/>
            <a:r>
              <a:rPr lang="fr-CA" sz="1200" dirty="0">
                <a:solidFill>
                  <a:schemeClr val="tx1"/>
                </a:solidFill>
                <a:effectLst/>
                <a:latin typeface="Calibri" panose="020F0502020204030204" pitchFamily="34" charset="0"/>
                <a:ea typeface="Calibri" panose="020F0502020204030204" pitchFamily="34" charset="0"/>
              </a:rPr>
              <a:t>Ainsi, nous assurons le service à la clientèle vulnérable, nous optimisons l’organisation sur le territoire, car la SQ n’est pas obligée d’aller reconduire l’individu à l’hôpital de Saint-Jérôme (perte de ressources policières sur le territoire pendant ces deux heures) qui souvent ne le garde pas et on s’assure surtout d’une prise en charge sécuritaire sur notre territoire et d’un service personnalisé (autant pour l’individu, l’agent de police, les citoyens).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fr-CA" sz="1200" dirty="0">
              <a:solidFill>
                <a:schemeClr val="tx1"/>
              </a:solidFill>
              <a:latin typeface="Calibri" panose="020F0502020204030204" pitchFamily="34" charset="0"/>
              <a:ea typeface="Times New Roman" panose="02020603050405020304" pitchFamily="18" charset="0"/>
            </a:endParaRPr>
          </a:p>
          <a:p>
            <a:endParaRPr lang="fr-CA" dirty="0"/>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7</a:t>
            </a:fld>
            <a:endParaRPr lang="fr-CA"/>
          </a:p>
        </p:txBody>
      </p:sp>
    </p:spTree>
    <p:extLst>
      <p:ext uri="{BB962C8B-B14F-4D97-AF65-F5344CB8AC3E}">
        <p14:creationId xmlns:p14="http://schemas.microsoft.com/office/powerpoint/2010/main" val="1472700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Quel est le rôle? </a:t>
            </a:r>
          </a:p>
          <a:p>
            <a:r>
              <a:rPr lang="fr-CA" dirty="0"/>
              <a:t>La réponse n’est pas simple ni toujours claire, on se demande quel est notre rôle, comment peut-on aider</a:t>
            </a:r>
          </a:p>
          <a:p>
            <a:r>
              <a:rPr lang="fr-CA" dirty="0"/>
              <a:t>Je salue les élus dans la salle présentement</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8</a:t>
            </a:fld>
            <a:endParaRPr lang="fr-CA"/>
          </a:p>
        </p:txBody>
      </p:sp>
    </p:spTree>
    <p:extLst>
      <p:ext uri="{BB962C8B-B14F-4D97-AF65-F5344CB8AC3E}">
        <p14:creationId xmlns:p14="http://schemas.microsoft.com/office/powerpoint/2010/main" val="3136477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Vous faites déjà de la DS, ex: transport , accès a la santé, accès aux places en garderie</a:t>
            </a:r>
          </a:p>
        </p:txBody>
      </p:sp>
      <p:sp>
        <p:nvSpPr>
          <p:cNvPr id="4" name="Espace réservé du numéro de diapositive 3"/>
          <p:cNvSpPr>
            <a:spLocks noGrp="1"/>
          </p:cNvSpPr>
          <p:nvPr>
            <p:ph type="sldNum" sz="quarter" idx="5"/>
          </p:nvPr>
        </p:nvSpPr>
        <p:spPr/>
        <p:txBody>
          <a:bodyPr/>
          <a:lstStyle/>
          <a:p>
            <a:fld id="{64D412C2-7732-4622-AFDA-CEBF48107222}" type="slidenum">
              <a:rPr lang="fr-CA" smtClean="0"/>
              <a:t>9</a:t>
            </a:fld>
            <a:endParaRPr lang="fr-CA"/>
          </a:p>
        </p:txBody>
      </p:sp>
    </p:spTree>
    <p:extLst>
      <p:ext uri="{BB962C8B-B14F-4D97-AF65-F5344CB8AC3E}">
        <p14:creationId xmlns:p14="http://schemas.microsoft.com/office/powerpoint/2010/main" val="1787609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223923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22948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9129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1825754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65742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740191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053895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99824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309015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2F5969-F2C7-4B12-88DE-74B102DC9B02}" type="datetimeFigureOut">
              <a:rPr lang="fr-CA" smtClean="0"/>
              <a:t>2024-02-27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83895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D2F5969-F2C7-4B12-88DE-74B102DC9B02}" type="datetimeFigureOut">
              <a:rPr lang="fr-CA" smtClean="0"/>
              <a:t>2024-02-27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95273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D2F5969-F2C7-4B12-88DE-74B102DC9B02}" type="datetimeFigureOut">
              <a:rPr lang="fr-CA" smtClean="0"/>
              <a:t>2024-02-27</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2973840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D2F5969-F2C7-4B12-88DE-74B102DC9B02}" type="datetimeFigureOut">
              <a:rPr lang="fr-CA" smtClean="0"/>
              <a:t>2024-02-27</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345830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F5969-F2C7-4B12-88DE-74B102DC9B02}" type="datetimeFigureOut">
              <a:rPr lang="fr-CA" smtClean="0"/>
              <a:t>2024-02-27</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51559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D2F5969-F2C7-4B12-88DE-74B102DC9B02}" type="datetimeFigureOut">
              <a:rPr lang="fr-CA" smtClean="0"/>
              <a:t>2024-02-27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E464ACEA-39EA-4903-868F-0025CE8383FE}" type="slidenum">
              <a:rPr lang="fr-CA" smtClean="0"/>
              <a:t>‹N°›</a:t>
            </a:fld>
            <a:endParaRPr lang="fr-CA"/>
          </a:p>
        </p:txBody>
      </p:sp>
    </p:spTree>
    <p:extLst>
      <p:ext uri="{BB962C8B-B14F-4D97-AF65-F5344CB8AC3E}">
        <p14:creationId xmlns:p14="http://schemas.microsoft.com/office/powerpoint/2010/main" val="1849832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E464ACEA-39EA-4903-868F-0025CE8383FE}" type="slidenum">
              <a:rPr lang="fr-CA" smtClean="0"/>
              <a:t>‹N°›</a:t>
            </a:fld>
            <a:endParaRPr lang="fr-CA"/>
          </a:p>
        </p:txBody>
      </p:sp>
      <p:sp>
        <p:nvSpPr>
          <p:cNvPr id="5" name="Date Placeholder 4"/>
          <p:cNvSpPr>
            <a:spLocks noGrp="1"/>
          </p:cNvSpPr>
          <p:nvPr>
            <p:ph type="dt" sz="half" idx="10"/>
          </p:nvPr>
        </p:nvSpPr>
        <p:spPr/>
        <p:txBody>
          <a:bodyPr/>
          <a:lstStyle/>
          <a:p>
            <a:fld id="{BD2F5969-F2C7-4B12-88DE-74B102DC9B02}" type="datetimeFigureOut">
              <a:rPr lang="fr-CA" smtClean="0"/>
              <a:t>2024-02-27</a:t>
            </a:fld>
            <a:endParaRPr lang="fr-CA"/>
          </a:p>
        </p:txBody>
      </p:sp>
    </p:spTree>
    <p:extLst>
      <p:ext uri="{BB962C8B-B14F-4D97-AF65-F5344CB8AC3E}">
        <p14:creationId xmlns:p14="http://schemas.microsoft.com/office/powerpoint/2010/main" val="913361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2F5969-F2C7-4B12-88DE-74B102DC9B02}" type="datetimeFigureOut">
              <a:rPr lang="fr-CA" smtClean="0"/>
              <a:t>2024-02-27</a:t>
            </a:fld>
            <a:endParaRPr lang="fr-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64ACEA-39EA-4903-868F-0025CE8383FE}" type="slidenum">
              <a:rPr lang="fr-CA" smtClean="0"/>
              <a:t>‹N°›</a:t>
            </a:fld>
            <a:endParaRPr lang="fr-CA"/>
          </a:p>
        </p:txBody>
      </p:sp>
    </p:spTree>
    <p:extLst>
      <p:ext uri="{BB962C8B-B14F-4D97-AF65-F5344CB8AC3E}">
        <p14:creationId xmlns:p14="http://schemas.microsoft.com/office/powerpoint/2010/main" val="1265337540"/>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notesSlide" Target="../notesSlides/notesSlide10.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Layout" Target="../slideLayouts/slideLayout2.xml"/><Relationship Id="rId5" Type="http://schemas.openxmlformats.org/officeDocument/2006/relationships/tags" Target="../tags/tag51.xml"/><Relationship Id="rId4" Type="http://schemas.openxmlformats.org/officeDocument/2006/relationships/tags" Target="../tags/tag50.xml"/></Relationships>
</file>

<file path=ppt/slides/_rels/slide11.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slideLayout" Target="../slideLayouts/slideLayout2.xml"/><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tags" Target="../tags/tag63.xml"/><Relationship Id="rId2" Type="http://schemas.openxmlformats.org/officeDocument/2006/relationships/tags" Target="../tags/tag53.xml"/><Relationship Id="rId16" Type="http://schemas.openxmlformats.org/officeDocument/2006/relationships/image" Target="../media/image2.svg"/><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5" Type="http://schemas.openxmlformats.org/officeDocument/2006/relationships/image" Target="../media/image1.png"/><Relationship Id="rId10" Type="http://schemas.openxmlformats.org/officeDocument/2006/relationships/tags" Target="../tags/tag61.xml"/><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notesSlide" Target="../notesSlides/notesSlide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notesSlide" Target="../notesSlides/notesSlide3.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2.xml"/><Relationship Id="rId5" Type="http://schemas.openxmlformats.org/officeDocument/2006/relationships/tags" Target="../tags/tag13.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16.xml"/><Relationship Id="rId7"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s/_rels/slide5.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notesSlide" Target="../notesSlides/notesSlide5.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Layout" Target="../slideLayouts/slideLayout2.xml"/><Relationship Id="rId5" Type="http://schemas.openxmlformats.org/officeDocument/2006/relationships/tags" Target="../tags/tag24.xml"/><Relationship Id="rId4" Type="http://schemas.openxmlformats.org/officeDocument/2006/relationships/tags" Target="../tags/tag23.xml"/></Relationships>
</file>

<file path=ppt/slides/_rels/slide6.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notesSlide" Target="../notesSlides/notesSlide6.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slideLayout" Target="../slideLayouts/slideLayout2.xml"/><Relationship Id="rId5" Type="http://schemas.openxmlformats.org/officeDocument/2006/relationships/tags" Target="../tags/tag29.xml"/><Relationship Id="rId4" Type="http://schemas.openxmlformats.org/officeDocument/2006/relationships/tags" Target="../tags/tag28.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7.xml"/><Relationship Id="rId3" Type="http://schemas.openxmlformats.org/officeDocument/2006/relationships/tags" Target="../tags/tag32.xml"/><Relationship Id="rId7"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s/_rels/slide8.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notesSlide" Target="../notesSlides/notesSlide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5" Type="http://schemas.openxmlformats.org/officeDocument/2006/relationships/tags" Target="../tags/tag40.xml"/><Relationship Id="rId4" Type="http://schemas.openxmlformats.org/officeDocument/2006/relationships/tags" Target="../tags/tag39.xml"/></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43.xml"/><Relationship Id="rId7"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290725-A1B2-BCBA-9C21-3577F6F061EB}"/>
              </a:ext>
            </a:extLst>
          </p:cNvPr>
          <p:cNvSpPr>
            <a:spLocks noGrp="1"/>
          </p:cNvSpPr>
          <p:nvPr>
            <p:ph type="ctrTitle"/>
            <p:custDataLst>
              <p:tags r:id="rId1"/>
            </p:custDataLst>
          </p:nvPr>
        </p:nvSpPr>
        <p:spPr>
          <a:xfrm>
            <a:off x="1507067" y="1042220"/>
            <a:ext cx="7766936" cy="1887794"/>
          </a:xfrm>
        </p:spPr>
        <p:txBody>
          <a:bodyPr>
            <a:normAutofit/>
          </a:bodyPr>
          <a:lstStyle/>
          <a:p>
            <a:r>
              <a:rPr lang="fr-CA" b="1" dirty="0">
                <a:latin typeface="Calibri" panose="020F0502020204030204" pitchFamily="34" charset="0"/>
                <a:ea typeface="Calibri" panose="020F0502020204030204" pitchFamily="34" charset="0"/>
                <a:cs typeface="Calibri" panose="020F0502020204030204" pitchFamily="34" charset="0"/>
              </a:rPr>
              <a:t>Intégration des principes de développement social :</a:t>
            </a:r>
          </a:p>
        </p:txBody>
      </p:sp>
      <p:sp>
        <p:nvSpPr>
          <p:cNvPr id="3" name="Sous-titre 2">
            <a:extLst>
              <a:ext uri="{FF2B5EF4-FFF2-40B4-BE49-F238E27FC236}">
                <a16:creationId xmlns:a16="http://schemas.microsoft.com/office/drawing/2014/main" id="{CECB8D49-206E-E2CE-AF74-B1E7E66DFBC7}"/>
              </a:ext>
            </a:extLst>
          </p:cNvPr>
          <p:cNvSpPr>
            <a:spLocks noGrp="1"/>
          </p:cNvSpPr>
          <p:nvPr>
            <p:ph type="subTitle" idx="1"/>
            <p:custDataLst>
              <p:tags r:id="rId2"/>
            </p:custDataLst>
          </p:nvPr>
        </p:nvSpPr>
        <p:spPr>
          <a:xfrm>
            <a:off x="1507067" y="3146324"/>
            <a:ext cx="7766936" cy="781664"/>
          </a:xfrm>
        </p:spPr>
        <p:txBody>
          <a:bodyPr>
            <a:normAutofit/>
          </a:bodyPr>
          <a:lstStyle/>
          <a:p>
            <a:r>
              <a:rPr lang="fr-CA" sz="3200" b="1" dirty="0">
                <a:solidFill>
                  <a:schemeClr val="accent1"/>
                </a:solidFill>
                <a:latin typeface="Calibri" panose="020F0502020204030204" pitchFamily="34" charset="0"/>
                <a:ea typeface="Calibri" panose="020F0502020204030204" pitchFamily="34" charset="0"/>
                <a:cs typeface="Calibri" panose="020F0502020204030204" pitchFamily="34" charset="0"/>
              </a:rPr>
              <a:t>L’expérience de la MRC des Laurentides</a:t>
            </a:r>
          </a:p>
        </p:txBody>
      </p:sp>
      <p:sp>
        <p:nvSpPr>
          <p:cNvPr id="4" name="ZoneTexte 3">
            <a:extLst>
              <a:ext uri="{FF2B5EF4-FFF2-40B4-BE49-F238E27FC236}">
                <a16:creationId xmlns:a16="http://schemas.microsoft.com/office/drawing/2014/main" id="{2C0AE286-D32D-6545-99E3-0820185403E0}"/>
              </a:ext>
            </a:extLst>
          </p:cNvPr>
          <p:cNvSpPr txBox="1"/>
          <p:nvPr>
            <p:custDataLst>
              <p:tags r:id="rId3"/>
            </p:custDataLst>
          </p:nvPr>
        </p:nvSpPr>
        <p:spPr>
          <a:xfrm>
            <a:off x="1153106" y="4366068"/>
            <a:ext cx="8537510" cy="400110"/>
          </a:xfrm>
          <a:prstGeom prst="rect">
            <a:avLst/>
          </a:prstGeom>
          <a:noFill/>
        </p:spPr>
        <p:txBody>
          <a:bodyPr wrap="square" rtlCol="0">
            <a:spAutoFit/>
          </a:bodyPr>
          <a:lstStyle/>
          <a:p>
            <a:pPr algn="ctr"/>
            <a:r>
              <a:rPr lang="fr-CA" sz="2000" b="1" i="1" dirty="0">
                <a:solidFill>
                  <a:srgbClr val="0070C0"/>
                </a:solidFill>
                <a:latin typeface="Calibri" panose="020F0502020204030204" pitchFamily="34" charset="0"/>
                <a:ea typeface="Calibri" panose="020F0502020204030204" pitchFamily="34" charset="0"/>
                <a:cs typeface="Calibri" panose="020F0502020204030204" pitchFamily="34" charset="0"/>
              </a:rPr>
              <a:t>Kimberly Meyer</a:t>
            </a:r>
            <a:r>
              <a:rPr lang="fr-CA" sz="2000" i="1" dirty="0">
                <a:solidFill>
                  <a:srgbClr val="0070C0"/>
                </a:solidFill>
                <a:latin typeface="Calibri" panose="020F0502020204030204" pitchFamily="34" charset="0"/>
                <a:ea typeface="Calibri" panose="020F0502020204030204" pitchFamily="34" charset="0"/>
                <a:cs typeface="Calibri" panose="020F0502020204030204" pitchFamily="34" charset="0"/>
              </a:rPr>
              <a:t>, mairesse de la municipalité Lac-Tremblant-Nord</a:t>
            </a:r>
          </a:p>
        </p:txBody>
      </p:sp>
    </p:spTree>
    <p:extLst>
      <p:ext uri="{BB962C8B-B14F-4D97-AF65-F5344CB8AC3E}">
        <p14:creationId xmlns:p14="http://schemas.microsoft.com/office/powerpoint/2010/main" val="55111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78E33CD-9435-24F7-2067-9ECF5356B7DB}"/>
              </a:ext>
            </a:extLst>
          </p:cNvPr>
          <p:cNvSpPr>
            <a:spLocks noGrp="1"/>
          </p:cNvSpPr>
          <p:nvPr>
            <p:ph type="title"/>
            <p:custDataLst>
              <p:tags r:id="rId2"/>
            </p:custDataLst>
          </p:nvPr>
        </p:nvSpPr>
        <p:spPr>
          <a:xfrm>
            <a:off x="-2" y="253497"/>
            <a:ext cx="12192002" cy="1024697"/>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REGARD VERS LE FUTUR</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7FA862B5-E8CE-D0C3-8603-0063D7F74C88}"/>
              </a:ext>
            </a:extLst>
          </p:cNvPr>
          <p:cNvSpPr>
            <a:spLocks noGrp="1"/>
          </p:cNvSpPr>
          <p:nvPr>
            <p:ph idx="1"/>
            <p:custDataLst>
              <p:tags r:id="rId4"/>
            </p:custDataLst>
          </p:nvPr>
        </p:nvSpPr>
        <p:spPr>
          <a:xfrm>
            <a:off x="757084" y="1081548"/>
            <a:ext cx="11130116" cy="4959815"/>
          </a:xfrm>
        </p:spPr>
        <p:txBody>
          <a:bodyPr>
            <a:normAutofit/>
          </a:bodyPr>
          <a:lstStyle/>
          <a:p>
            <a:pPr marL="342900" lvl="0" indent="-342900">
              <a:lnSpc>
                <a:spcPct val="90000"/>
              </a:lnSpc>
              <a:buFont typeface="+mj-lt"/>
              <a:buAutoNum type="arabicPeriod"/>
            </a:pPr>
            <a:endParaRPr lang="fr-CA" sz="1500" dirty="0">
              <a:effectLst/>
              <a:latin typeface="Calibri" panose="020F0502020204030204" pitchFamily="34" charset="0"/>
              <a:ea typeface="Times New Roman" panose="02020603050405020304" pitchFamily="18" charset="0"/>
            </a:endParaRPr>
          </a:p>
          <a:p>
            <a:pPr lvl="0" algn="just">
              <a:lnSpc>
                <a:spcPct val="90000"/>
              </a:lnSpc>
              <a:buFont typeface="Wingdings" panose="05000000000000000000" pitchFamily="2" charset="2"/>
              <a:buChar char="Ø"/>
            </a:pPr>
            <a:r>
              <a:rPr lang="fr-CA" sz="1600" dirty="0">
                <a:effectLst/>
                <a:latin typeface="Calibri" panose="020F0502020204030204" pitchFamily="34" charset="0"/>
                <a:ea typeface="Times New Roman" panose="02020603050405020304" pitchFamily="18" charset="0"/>
              </a:rPr>
              <a:t>Le contexte social depuis la pandémie et le c</a:t>
            </a:r>
            <a:r>
              <a:rPr lang="fr-CA" sz="1600" dirty="0">
                <a:latin typeface="Calibri" panose="020F0502020204030204" pitchFamily="34" charset="0"/>
                <a:ea typeface="Times New Roman" panose="02020603050405020304" pitchFamily="18" charset="0"/>
              </a:rPr>
              <a:t>ontexte économique actuel démontrent une urgence d’agir, ensemble, pour le bien de la population;</a:t>
            </a:r>
          </a:p>
          <a:p>
            <a:pPr lvl="0" algn="just">
              <a:lnSpc>
                <a:spcPct val="90000"/>
              </a:lnSpc>
              <a:buFont typeface="Wingdings" panose="05000000000000000000" pitchFamily="2" charset="2"/>
              <a:buChar char="Ø"/>
            </a:pPr>
            <a:r>
              <a:rPr lang="fr-CA" sz="1600" dirty="0">
                <a:latin typeface="Calibri" panose="020F0502020204030204" pitchFamily="34" charset="0"/>
                <a:ea typeface="Times New Roman" panose="02020603050405020304" pitchFamily="18" charset="0"/>
              </a:rPr>
              <a:t>Nous devons être présents, disponibles et actifs afin de trouver des solutions aux enjeux auxquels nous faisons face; </a:t>
            </a:r>
          </a:p>
          <a:p>
            <a:pPr marL="0" lvl="0" indent="0" algn="just">
              <a:lnSpc>
                <a:spcPct val="90000"/>
              </a:lnSpc>
              <a:buNone/>
            </a:pPr>
            <a:endParaRPr lang="fr-CA" sz="1600" dirty="0">
              <a:latin typeface="Calibri" panose="020F0502020204030204" pitchFamily="34" charset="0"/>
              <a:ea typeface="Times New Roman" panose="02020603050405020304" pitchFamily="18" charset="0"/>
            </a:endParaRPr>
          </a:p>
          <a:p>
            <a:pPr marL="0" lvl="0" indent="0">
              <a:lnSpc>
                <a:spcPct val="90000"/>
              </a:lnSpc>
              <a:buNone/>
            </a:pPr>
            <a:r>
              <a:rPr lang="fr-CA" sz="1600" b="1" dirty="0">
                <a:solidFill>
                  <a:srgbClr val="00B0F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CLÉS DU SUCCÈS</a:t>
            </a:r>
            <a:endParaRPr lang="fr-CA" sz="1600" b="1" u="sng" dirty="0">
              <a:solidFill>
                <a:srgbClr val="00B0F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endParaRPr>
          </a:p>
          <a:p>
            <a:pPr marL="800100" lvl="1" indent="-342900" algn="just">
              <a:lnSpc>
                <a:spcPct val="90000"/>
              </a:lnSpc>
              <a:buSzPct val="100000"/>
              <a:buFont typeface="+mj-lt"/>
              <a:buAutoNum type="arabicPeriod"/>
            </a:pPr>
            <a:r>
              <a:rPr lang="fr-CA" dirty="0">
                <a:latin typeface="Calibri" panose="020F0502020204030204" pitchFamily="34" charset="0"/>
                <a:ea typeface="Times New Roman" panose="02020603050405020304" pitchFamily="18" charset="0"/>
              </a:rPr>
              <a:t>Avoir une </a:t>
            </a:r>
            <a:r>
              <a:rPr lang="fr-CA" dirty="0">
                <a:effectLst/>
                <a:latin typeface="Calibri" panose="020F0502020204030204" pitchFamily="34" charset="0"/>
                <a:ea typeface="Times New Roman" panose="02020603050405020304" pitchFamily="18" charset="0"/>
              </a:rPr>
              <a:t>bonne communication entre les différents partenaires;</a:t>
            </a:r>
          </a:p>
          <a:p>
            <a:pPr marL="800100" lvl="1" indent="-342900" algn="just">
              <a:lnSpc>
                <a:spcPct val="90000"/>
              </a:lnSpc>
              <a:buSzPct val="100000"/>
              <a:buFont typeface="+mj-lt"/>
              <a:buAutoNum type="arabicPeriod"/>
            </a:pPr>
            <a:r>
              <a:rPr lang="fr-CA" dirty="0">
                <a:latin typeface="Calibri" panose="020F0502020204030204" pitchFamily="34" charset="0"/>
                <a:ea typeface="Times New Roman" panose="02020603050405020304" pitchFamily="18" charset="0"/>
              </a:rPr>
              <a:t>Soutenir u</a:t>
            </a:r>
            <a:r>
              <a:rPr lang="fr-CA" dirty="0">
                <a:effectLst/>
                <a:latin typeface="Calibri" panose="020F0502020204030204" pitchFamily="34" charset="0"/>
                <a:ea typeface="Times New Roman" panose="02020603050405020304" pitchFamily="18" charset="0"/>
              </a:rPr>
              <a:t>ne structure efficace; </a:t>
            </a:r>
          </a:p>
          <a:p>
            <a:pPr marL="800100" lvl="1" indent="-342900" algn="just">
              <a:lnSpc>
                <a:spcPct val="90000"/>
              </a:lnSpc>
              <a:buSzPct val="100000"/>
              <a:buFont typeface="+mj-lt"/>
              <a:buAutoNum type="arabicPeriod"/>
            </a:pPr>
            <a:r>
              <a:rPr lang="fr-CA" dirty="0">
                <a:latin typeface="Calibri" panose="020F0502020204030204" pitchFamily="34" charset="0"/>
                <a:ea typeface="Times New Roman" panose="02020603050405020304" pitchFamily="18" charset="0"/>
              </a:rPr>
              <a:t>I</a:t>
            </a:r>
            <a:r>
              <a:rPr lang="fr-CA" dirty="0">
                <a:effectLst/>
                <a:latin typeface="Calibri" panose="020F0502020204030204" pitchFamily="34" charset="0"/>
                <a:ea typeface="Times New Roman" panose="02020603050405020304" pitchFamily="18" charset="0"/>
              </a:rPr>
              <a:t>nterpeler les bons partenaires au bon moment;</a:t>
            </a:r>
          </a:p>
          <a:p>
            <a:pPr marL="800100" lvl="1" indent="-342900" algn="just">
              <a:lnSpc>
                <a:spcPct val="90000"/>
              </a:lnSpc>
              <a:buSzPct val="100000"/>
              <a:buFont typeface="+mj-lt"/>
              <a:buAutoNum type="arabicPeriod"/>
            </a:pPr>
            <a:r>
              <a:rPr lang="fr-CA" dirty="0">
                <a:effectLst/>
                <a:latin typeface="Calibri" panose="020F0502020204030204" pitchFamily="34" charset="0"/>
                <a:ea typeface="Times New Roman" panose="02020603050405020304" pitchFamily="18" charset="0"/>
              </a:rPr>
              <a:t>Bien communiquer les objectifs;</a:t>
            </a:r>
          </a:p>
          <a:p>
            <a:pPr marL="800100" lvl="1" indent="-342900" algn="just">
              <a:lnSpc>
                <a:spcPct val="90000"/>
              </a:lnSpc>
              <a:buSzPct val="100000"/>
              <a:buFont typeface="+mj-lt"/>
              <a:buAutoNum type="arabicPeriod"/>
            </a:pPr>
            <a:r>
              <a:rPr lang="fr-CA" dirty="0">
                <a:effectLst/>
                <a:latin typeface="Calibri" panose="020F0502020204030204" pitchFamily="34" charset="0"/>
                <a:ea typeface="Times New Roman" panose="02020603050405020304" pitchFamily="18" charset="0"/>
              </a:rPr>
              <a:t>Être clairs sur nos intentions/priorités d’action.</a:t>
            </a:r>
            <a:r>
              <a:rPr lang="fr-CA" dirty="0">
                <a:effectLst/>
                <a:latin typeface="Calibri" panose="020F0502020204030204" pitchFamily="34" charset="0"/>
                <a:ea typeface="Calibri" panose="020F0502020204030204" pitchFamily="34" charset="0"/>
              </a:rPr>
              <a:t> </a:t>
            </a:r>
          </a:p>
          <a:p>
            <a:pPr marL="457200" lvl="1" indent="0">
              <a:lnSpc>
                <a:spcPct val="90000"/>
              </a:lnSpc>
              <a:buNone/>
            </a:pPr>
            <a:endParaRPr lang="fr-CA" dirty="0">
              <a:effectLst/>
              <a:latin typeface="Calibri" panose="020F0502020204030204" pitchFamily="34" charset="0"/>
              <a:ea typeface="Calibri" panose="020F0502020204030204" pitchFamily="34" charset="0"/>
            </a:endParaRPr>
          </a:p>
          <a:p>
            <a:pPr marL="0" indent="0" algn="ctr">
              <a:lnSpc>
                <a:spcPct val="90000"/>
              </a:lnSpc>
              <a:buNone/>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Comme toute relation, la confiance se bâtit mutuellement.</a:t>
            </a:r>
          </a:p>
          <a:p>
            <a:pPr marL="0" indent="0">
              <a:lnSpc>
                <a:spcPct val="90000"/>
              </a:lnSpc>
              <a:buNone/>
            </a:pPr>
            <a:endParaRPr lang="fr-CA" sz="15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1564878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3"/>
            </p:custDataLst>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4"/>
            </p:custDataLst>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7"/>
            </p:custDataLst>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8"/>
            </p:custDataLst>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9"/>
            </p:custDataLst>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0"/>
            </p:custDataLst>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Questions">
            <a:extLst>
              <a:ext uri="{FF2B5EF4-FFF2-40B4-BE49-F238E27FC236}">
                <a16:creationId xmlns:a16="http://schemas.microsoft.com/office/drawing/2014/main" id="{146309FB-EC4A-577F-D15A-4401DE60179F}"/>
              </a:ext>
            </a:extLst>
          </p:cNvPr>
          <p:cNvPicPr>
            <a:picLocks noChangeAspect="1"/>
          </p:cNvPicPr>
          <p:nvPr>
            <p:custDataLst>
              <p:tags r:id="rId11"/>
            </p:custDataLst>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57251" y="1545062"/>
            <a:ext cx="3856774" cy="3856774"/>
          </a:xfrm>
          <a:prstGeom prst="rect">
            <a:avLst/>
          </a:prstGeom>
        </p:spPr>
      </p:pic>
      <p:sp>
        <p:nvSpPr>
          <p:cNvPr id="3" name="Espace réservé du contenu 2">
            <a:extLst>
              <a:ext uri="{FF2B5EF4-FFF2-40B4-BE49-F238E27FC236}">
                <a16:creationId xmlns:a16="http://schemas.microsoft.com/office/drawing/2014/main" id="{5D2F94DE-2601-6C7D-C33E-3D14A0724AF9}"/>
              </a:ext>
            </a:extLst>
          </p:cNvPr>
          <p:cNvSpPr>
            <a:spLocks noGrp="1"/>
          </p:cNvSpPr>
          <p:nvPr>
            <p:ph idx="1"/>
            <p:custDataLst>
              <p:tags r:id="rId12"/>
            </p:custDataLst>
          </p:nvPr>
        </p:nvSpPr>
        <p:spPr>
          <a:xfrm>
            <a:off x="6537292" y="1270975"/>
            <a:ext cx="5435193" cy="3317938"/>
          </a:xfrm>
        </p:spPr>
        <p:txBody>
          <a:bodyPr anchor="t">
            <a:noAutofit/>
          </a:bodyPr>
          <a:lstStyle/>
          <a:p>
            <a:pPr algn="ctr"/>
            <a:r>
              <a:rPr lang="fr-CA" sz="7200" dirty="0">
                <a:solidFill>
                  <a:srgbClr val="FFFFFF"/>
                </a:solidFill>
                <a:latin typeface="Calibri" panose="020F0502020204030204" pitchFamily="34" charset="0"/>
                <a:ea typeface="Calibri" panose="020F0502020204030204" pitchFamily="34" charset="0"/>
                <a:cs typeface="Calibri" panose="020F0502020204030204" pitchFamily="34" charset="0"/>
              </a:rPr>
              <a:t>Merci !</a:t>
            </a:r>
          </a:p>
          <a:p>
            <a:pPr algn="ctr"/>
            <a:r>
              <a:rPr lang="fr-CA" sz="7200" dirty="0">
                <a:solidFill>
                  <a:srgbClr val="FFFFFF"/>
                </a:solidFill>
                <a:latin typeface="Calibri" panose="020F0502020204030204" pitchFamily="34" charset="0"/>
                <a:ea typeface="Calibri" panose="020F0502020204030204" pitchFamily="34" charset="0"/>
                <a:cs typeface="Calibri" panose="020F0502020204030204" pitchFamily="34" charset="0"/>
              </a:rPr>
              <a:t> Questions ?</a:t>
            </a:r>
          </a:p>
        </p:txBody>
      </p:sp>
    </p:spTree>
    <p:extLst>
      <p:ext uri="{BB962C8B-B14F-4D97-AF65-F5344CB8AC3E}">
        <p14:creationId xmlns:p14="http://schemas.microsoft.com/office/powerpoint/2010/main" val="402259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35E51DC-C176-E240-BA4F-ED257E29D933}"/>
              </a:ext>
            </a:extLst>
          </p:cNvPr>
          <p:cNvSpPr>
            <a:spLocks noGrp="1"/>
          </p:cNvSpPr>
          <p:nvPr>
            <p:ph type="title"/>
            <p:custDataLst>
              <p:tags r:id="rId2"/>
            </p:custDataLst>
          </p:nvPr>
        </p:nvSpPr>
        <p:spPr>
          <a:xfrm>
            <a:off x="0" y="298174"/>
            <a:ext cx="12192000" cy="893672"/>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IMPLICATION MRC – HISTORIQUE</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B2FBDAE6-D194-8DC9-3F73-36991EC43FCF}"/>
              </a:ext>
            </a:extLst>
          </p:cNvPr>
          <p:cNvSpPr>
            <a:spLocks noGrp="1"/>
          </p:cNvSpPr>
          <p:nvPr>
            <p:ph idx="1"/>
            <p:custDataLst>
              <p:tags r:id="rId4"/>
            </p:custDataLst>
          </p:nvPr>
        </p:nvSpPr>
        <p:spPr>
          <a:xfrm>
            <a:off x="1333502" y="1282148"/>
            <a:ext cx="9865440" cy="4759215"/>
          </a:xfrm>
        </p:spPr>
        <p:txBody>
          <a:bodyPr>
            <a:normAutofit/>
          </a:bodyPr>
          <a:lstStyle/>
          <a:p>
            <a:pPr marL="0" indent="0" algn="just">
              <a:lnSpc>
                <a:spcPct val="90000"/>
              </a:lnSpc>
              <a:buNone/>
            </a:pPr>
            <a:r>
              <a:rPr lang="fr-CA" sz="2000" b="1" dirty="0">
                <a:latin typeface="Calibri" panose="020F0502020204030204" pitchFamily="34" charset="0"/>
                <a:ea typeface="Calibri" panose="020F0502020204030204" pitchFamily="34" charset="0"/>
                <a:cs typeface="Calibri" panose="020F0502020204030204" pitchFamily="34" charset="0"/>
              </a:rPr>
              <a:t>Avant 2017 </a:t>
            </a:r>
          </a:p>
          <a:p>
            <a:pPr lvl="1" algn="just">
              <a:lnSpc>
                <a:spcPct val="90000"/>
              </a:lnSpc>
              <a:buFont typeface="Wingdings" panose="05000000000000000000" pitchFamily="2" charset="2"/>
              <a:buChar char="§"/>
            </a:pPr>
            <a:r>
              <a:rPr lang="fr-CA" sz="1700" dirty="0">
                <a:latin typeface="Calibri" panose="020F0502020204030204" pitchFamily="34" charset="0"/>
                <a:ea typeface="Calibri" panose="020F0502020204030204" pitchFamily="34" charset="0"/>
                <a:cs typeface="Calibri" panose="020F0502020204030204" pitchFamily="34" charset="0"/>
              </a:rPr>
              <a:t>Présence ponctuelle sur les comités en lien avec le développement social, plutôt sur demande, rôle de liaison; </a:t>
            </a:r>
          </a:p>
          <a:p>
            <a:pPr lvl="1" algn="just">
              <a:lnSpc>
                <a:spcPct val="90000"/>
              </a:lnSpc>
              <a:buFont typeface="Wingdings" panose="05000000000000000000" pitchFamily="2" charset="2"/>
              <a:buChar char="§"/>
            </a:pPr>
            <a:r>
              <a:rPr lang="fr-CA" sz="1700" dirty="0">
                <a:latin typeface="Calibri" panose="020F0502020204030204" pitchFamily="34" charset="0"/>
                <a:ea typeface="Calibri" panose="020F0502020204030204" pitchFamily="34" charset="0"/>
                <a:cs typeface="Calibri" panose="020F0502020204030204" pitchFamily="34" charset="0"/>
              </a:rPr>
              <a:t>Souvent en lien avec des besoins ponctuels ou financiers;</a:t>
            </a:r>
          </a:p>
          <a:p>
            <a:pPr lvl="1"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Les relations se sont établies petit à petit, surtout </a:t>
            </a:r>
            <a:r>
              <a:rPr lang="fr-CA" sz="1700" dirty="0">
                <a:latin typeface="Calibri" panose="020F0502020204030204" pitchFamily="34" charset="0"/>
                <a:ea typeface="Calibri" panose="020F0502020204030204" pitchFamily="34" charset="0"/>
                <a:cs typeface="Calibri" panose="020F0502020204030204" pitchFamily="34" charset="0"/>
              </a:rPr>
              <a:t>via</a:t>
            </a:r>
            <a:r>
              <a:rPr lang="fr-CA" sz="1700" dirty="0">
                <a:effectLst/>
                <a:latin typeface="Calibri" panose="020F0502020204030204" pitchFamily="34" charset="0"/>
                <a:ea typeface="Calibri" panose="020F0502020204030204" pitchFamily="34" charset="0"/>
                <a:cs typeface="Calibri" panose="020F0502020204030204" pitchFamily="34" charset="0"/>
              </a:rPr>
              <a:t> la direction générale de la MRC.</a:t>
            </a:r>
          </a:p>
          <a:p>
            <a:pPr marL="457200" lvl="1" indent="0" algn="just">
              <a:lnSpc>
                <a:spcPct val="90000"/>
              </a:lnSpc>
              <a:buNone/>
            </a:pPr>
            <a:endParaRPr lang="fr-CA" sz="17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0" indent="0" algn="just">
              <a:lnSpc>
                <a:spcPct val="90000"/>
              </a:lnSpc>
              <a:buNone/>
            </a:pPr>
            <a:r>
              <a:rPr lang="fr-CA" sz="2000" b="1" dirty="0">
                <a:effectLst/>
                <a:latin typeface="Calibri" panose="020F0502020204030204" pitchFamily="34" charset="0"/>
                <a:ea typeface="Calibri" panose="020F0502020204030204" pitchFamily="34" charset="0"/>
                <a:cs typeface="Calibri" panose="020F0502020204030204" pitchFamily="34" charset="0"/>
              </a:rPr>
              <a:t>Entre 2018 - 2022 </a:t>
            </a:r>
          </a:p>
          <a:p>
            <a:pPr lvl="1"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Présence plus assidue </a:t>
            </a:r>
            <a:r>
              <a:rPr lang="fr-CA" sz="1700" dirty="0">
                <a:latin typeface="Calibri" panose="020F0502020204030204" pitchFamily="34" charset="0"/>
                <a:ea typeface="Calibri" panose="020F0502020204030204" pitchFamily="34" charset="0"/>
                <a:cs typeface="Calibri" panose="020F0502020204030204" pitchFamily="34" charset="0"/>
              </a:rPr>
              <a:t>sur les comités en développement social (DS), notamment CASA (Ainés) et le  Regroupement intersectoriel en DS (RPDSL);</a:t>
            </a:r>
          </a:p>
          <a:p>
            <a:pPr lvl="1"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L’accès n’est pas toujours facile, la perception du rôle des élus n</a:t>
            </a:r>
            <a:r>
              <a:rPr lang="fr-CA" sz="1700" dirty="0">
                <a:latin typeface="Calibri" panose="020F0502020204030204" pitchFamily="34" charset="0"/>
                <a:ea typeface="Calibri" panose="020F0502020204030204" pitchFamily="34" charset="0"/>
                <a:cs typeface="Calibri" panose="020F0502020204030204" pitchFamily="34" charset="0"/>
              </a:rPr>
              <a:t>’est </a:t>
            </a:r>
            <a:r>
              <a:rPr lang="fr-CA" sz="1700" dirty="0">
                <a:effectLst/>
                <a:latin typeface="Calibri" panose="020F0502020204030204" pitchFamily="34" charset="0"/>
                <a:ea typeface="Calibri" panose="020F0502020204030204" pitchFamily="34" charset="0"/>
                <a:cs typeface="Calibri" panose="020F0502020204030204" pitchFamily="34" charset="0"/>
              </a:rPr>
              <a:t>pas toujours favorable;</a:t>
            </a:r>
            <a:r>
              <a:rPr lang="fr-CA" sz="1700" dirty="0">
                <a:latin typeface="Calibri" panose="020F0502020204030204" pitchFamily="34" charset="0"/>
                <a:ea typeface="Calibri" panose="020F0502020204030204" pitchFamily="34" charset="0"/>
                <a:cs typeface="Calibri" panose="020F0502020204030204" pitchFamily="34" charset="0"/>
              </a:rPr>
              <a:t> </a:t>
            </a:r>
          </a:p>
          <a:p>
            <a:pPr lvl="1"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Le temps consacré au DS a pris </a:t>
            </a:r>
            <a:r>
              <a:rPr lang="fr-CA" sz="1700" dirty="0">
                <a:latin typeface="Calibri" panose="020F0502020204030204" pitchFamily="34" charset="0"/>
                <a:ea typeface="Calibri" panose="020F0502020204030204" pitchFamily="34" charset="0"/>
                <a:cs typeface="Calibri" panose="020F0502020204030204" pitchFamily="34" charset="0"/>
              </a:rPr>
              <a:t>davantage</a:t>
            </a:r>
            <a:r>
              <a:rPr lang="fr-CA" sz="1700" dirty="0">
                <a:effectLst/>
                <a:latin typeface="Calibri" panose="020F0502020204030204" pitchFamily="34" charset="0"/>
                <a:ea typeface="Calibri" panose="020F0502020204030204" pitchFamily="34" charset="0"/>
                <a:cs typeface="Calibri" panose="020F0502020204030204" pitchFamily="34" charset="0"/>
              </a:rPr>
              <a:t> de place pour les élus et la direction générale;</a:t>
            </a:r>
          </a:p>
          <a:p>
            <a:pPr lvl="1" algn="just">
              <a:lnSpc>
                <a:spcPct val="90000"/>
              </a:lnSpc>
              <a:buFont typeface="Wingdings" panose="05000000000000000000" pitchFamily="2" charset="2"/>
              <a:buChar char="§"/>
            </a:pPr>
            <a:r>
              <a:rPr lang="fr-CA" sz="1700" dirty="0">
                <a:latin typeface="Calibri" panose="020F0502020204030204" pitchFamily="34" charset="0"/>
                <a:ea typeface="Calibri" panose="020F0502020204030204" pitchFamily="34" charset="0"/>
                <a:cs typeface="Calibri" panose="020F0502020204030204" pitchFamily="34" charset="0"/>
              </a:rPr>
              <a:t>Le leadership de la MRC lors de la pandémie a été un point tournant.</a:t>
            </a:r>
            <a:endParaRPr lang="fr-CA" sz="1700" dirty="0">
              <a:effectLst/>
              <a:latin typeface="Calibri" panose="020F0502020204030204" pitchFamily="34" charset="0"/>
              <a:ea typeface="Calibri" panose="020F0502020204030204" pitchFamily="34" charset="0"/>
              <a:cs typeface="Calibri" panose="020F0502020204030204" pitchFamily="34" charset="0"/>
            </a:endParaRPr>
          </a:p>
          <a:p>
            <a:pPr>
              <a:lnSpc>
                <a:spcPct val="90000"/>
              </a:lnSpc>
            </a:pPr>
            <a:endParaRPr lang="fr-CA" sz="1700" dirty="0"/>
          </a:p>
          <a:p>
            <a:pPr lvl="1">
              <a:lnSpc>
                <a:spcPct val="90000"/>
              </a:lnSpc>
            </a:pPr>
            <a:endParaRPr lang="fr-CA" sz="17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2439024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4165D85-C73D-9D19-9279-2DC35D2DDFBC}"/>
              </a:ext>
            </a:extLst>
          </p:cNvPr>
          <p:cNvSpPr>
            <a:spLocks noGrp="1"/>
          </p:cNvSpPr>
          <p:nvPr>
            <p:ph type="title"/>
            <p:custDataLst>
              <p:tags r:id="rId2"/>
            </p:custDataLst>
          </p:nvPr>
        </p:nvSpPr>
        <p:spPr>
          <a:xfrm>
            <a:off x="0" y="329381"/>
            <a:ext cx="12192000" cy="752167"/>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IMPLICATION MRC (2022)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A5CF80EF-595D-45D4-56A9-28FF5AFE3801}"/>
              </a:ext>
            </a:extLst>
          </p:cNvPr>
          <p:cNvSpPr>
            <a:spLocks noGrp="1"/>
          </p:cNvSpPr>
          <p:nvPr>
            <p:ph idx="1"/>
            <p:custDataLst>
              <p:tags r:id="rId4"/>
            </p:custDataLst>
          </p:nvPr>
        </p:nvSpPr>
        <p:spPr>
          <a:xfrm>
            <a:off x="1333501" y="1081548"/>
            <a:ext cx="10409765" cy="5447071"/>
          </a:xfrm>
        </p:spPr>
        <p:txBody>
          <a:bodyPr>
            <a:normAutofit lnSpcReduction="10000"/>
          </a:bodyPr>
          <a:lstStyle/>
          <a:p>
            <a:pPr>
              <a:lnSpc>
                <a:spcPct val="90000"/>
              </a:lnSpc>
            </a:pPr>
            <a:endParaRPr lang="fr-CA" sz="1100"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Font typeface="Wingdings" panose="05000000000000000000" pitchFamily="2" charset="2"/>
              <a:buChar char="Ø"/>
            </a:pPr>
            <a:r>
              <a:rPr lang="fr-CA" sz="1600" dirty="0">
                <a:latin typeface="Calibri" panose="020F0502020204030204" pitchFamily="34" charset="0"/>
                <a:ea typeface="Calibri" panose="020F0502020204030204" pitchFamily="34" charset="0"/>
                <a:cs typeface="Calibri" panose="020F0502020204030204" pitchFamily="34" charset="0"/>
              </a:rPr>
              <a:t>Création d’u</a:t>
            </a:r>
            <a:r>
              <a:rPr lang="fr-CA" sz="1600" dirty="0">
                <a:effectLst/>
                <a:latin typeface="Calibri" panose="020F0502020204030204" pitchFamily="34" charset="0"/>
                <a:ea typeface="Calibri" panose="020F0502020204030204" pitchFamily="34" charset="0"/>
                <a:cs typeface="Calibri" panose="020F0502020204030204" pitchFamily="34" charset="0"/>
              </a:rPr>
              <a:t>n </a:t>
            </a:r>
            <a:r>
              <a:rPr lang="fr-CA" sz="1600" b="1" dirty="0">
                <a:effectLst/>
                <a:latin typeface="Calibri" panose="020F0502020204030204" pitchFamily="34" charset="0"/>
                <a:ea typeface="Calibri" panose="020F0502020204030204" pitchFamily="34" charset="0"/>
                <a:cs typeface="Calibri" panose="020F0502020204030204" pitchFamily="34" charset="0"/>
              </a:rPr>
              <a:t>poste d’agent de liaison</a:t>
            </a:r>
            <a:r>
              <a:rPr lang="fr-CA" sz="1600" dirty="0">
                <a:effectLst/>
                <a:latin typeface="Calibri" panose="020F0502020204030204" pitchFamily="34" charset="0"/>
                <a:ea typeface="Calibri" panose="020F0502020204030204" pitchFamily="34" charset="0"/>
                <a:cs typeface="Calibri" panose="020F0502020204030204" pitchFamily="34" charset="0"/>
              </a:rPr>
              <a:t> (projet </a:t>
            </a:r>
            <a:r>
              <a:rPr lang="fr-CA" sz="1600" dirty="0">
                <a:latin typeface="Calibri" panose="020F0502020204030204" pitchFamily="34" charset="0"/>
                <a:ea typeface="Calibri" panose="020F0502020204030204" pitchFamily="34" charset="0"/>
                <a:cs typeface="Calibri" panose="020F0502020204030204" pitchFamily="34" charset="0"/>
              </a:rPr>
              <a:t>pilote de 6 mois, ensuite confirmation du poste)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Proximité quotidienne avec les organismes;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Avec la direction générale de la MRC, l’agent siège sur divers comités locaux et régionaux tels que la table sécurité alimentaire, table jeunesse, regroupement intersectoriel en DS – RPSDL incluant le comité exécutif, comité bénévolat, comité logement, CAR régionales en développement social, </a:t>
            </a:r>
            <a:r>
              <a:rPr lang="fr-CA" dirty="0">
                <a:effectLst/>
                <a:latin typeface="Calibri" panose="020F0502020204030204" pitchFamily="34" charset="0"/>
                <a:ea typeface="Calibri" panose="020F0502020204030204" pitchFamily="34" charset="0"/>
                <a:cs typeface="Calibri" panose="020F0502020204030204" pitchFamily="34" charset="0"/>
              </a:rPr>
              <a:t>le comité régional et le comité local de l’Alliance pour les choix de projets soutenus dans le Fonds québécois d’initiatives sociales (dans le cadre du PAGIEPS, </a:t>
            </a:r>
            <a:r>
              <a:rPr lang="fr-CA" dirty="0">
                <a:latin typeface="Calibri" panose="020F0502020204030204" pitchFamily="34" charset="0"/>
                <a:ea typeface="Calibri" panose="020F0502020204030204" pitchFamily="34" charset="0"/>
                <a:cs typeface="Calibri" panose="020F0502020204030204" pitchFamily="34" charset="0"/>
              </a:rPr>
              <a:t>etc.).</a:t>
            </a:r>
          </a:p>
          <a:p>
            <a:pPr lvl="1" algn="just">
              <a:lnSpc>
                <a:spcPct val="90000"/>
              </a:lnSpc>
            </a:pPr>
            <a:endParaRPr lang="fr-CA"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Font typeface="Wingdings" panose="05000000000000000000" pitchFamily="2" charset="2"/>
              <a:buChar char="Ø"/>
            </a:pPr>
            <a:r>
              <a:rPr lang="fr-CA" sz="1600" dirty="0">
                <a:latin typeface="Calibri" panose="020F0502020204030204" pitchFamily="34" charset="0"/>
                <a:ea typeface="Calibri" panose="020F0502020204030204" pitchFamily="34" charset="0"/>
                <a:cs typeface="Calibri" panose="020F0502020204030204" pitchFamily="34" charset="0"/>
              </a:rPr>
              <a:t>Création du </a:t>
            </a:r>
            <a:r>
              <a:rPr lang="fr-CA" sz="1600" b="1" dirty="0">
                <a:latin typeface="Calibri" panose="020F0502020204030204" pitchFamily="34" charset="0"/>
                <a:ea typeface="Calibri" panose="020F0502020204030204" pitchFamily="34" charset="0"/>
                <a:cs typeface="Calibri" panose="020F0502020204030204" pitchFamily="34" charset="0"/>
              </a:rPr>
              <a:t>comité des élus en développement social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C</a:t>
            </a:r>
            <a:r>
              <a:rPr lang="fr-CA" dirty="0">
                <a:effectLst/>
                <a:latin typeface="Calibri" panose="020F0502020204030204" pitchFamily="34" charset="0"/>
                <a:ea typeface="Calibri" panose="020F0502020204030204" pitchFamily="34" charset="0"/>
                <a:cs typeface="Calibri" panose="020F0502020204030204" pitchFamily="34" charset="0"/>
              </a:rPr>
              <a:t>omposé de 5</a:t>
            </a:r>
            <a:r>
              <a:rPr lang="fr-CA" i="1" dirty="0">
                <a:effectLst/>
                <a:latin typeface="Calibri" panose="020F0502020204030204" pitchFamily="34" charset="0"/>
                <a:ea typeface="Calibri" panose="020F0502020204030204" pitchFamily="34" charset="0"/>
                <a:cs typeface="Calibri" panose="020F0502020204030204" pitchFamily="34" charset="0"/>
              </a:rPr>
              <a:t> </a:t>
            </a:r>
            <a:r>
              <a:rPr lang="fr-CA" dirty="0" err="1">
                <a:effectLst/>
                <a:latin typeface="Calibri" panose="020F0502020204030204" pitchFamily="34" charset="0"/>
                <a:ea typeface="Calibri" panose="020F0502020204030204" pitchFamily="34" charset="0"/>
                <a:cs typeface="Calibri" panose="020F0502020204030204" pitchFamily="34" charset="0"/>
              </a:rPr>
              <a:t>maires.ses</a:t>
            </a:r>
            <a:r>
              <a:rPr lang="fr-CA" dirty="0">
                <a:effectLst/>
                <a:latin typeface="Calibri" panose="020F0502020204030204" pitchFamily="34" charset="0"/>
                <a:ea typeface="Calibri" panose="020F0502020204030204" pitchFamily="34" charset="0"/>
                <a:cs typeface="Calibri" panose="020F0502020204030204" pitchFamily="34" charset="0"/>
              </a:rPr>
              <a:t> nommé(e)s par le conseil des maires (20 maires), la direction générale et l’agent de liaison;</a:t>
            </a: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Le comité se rencontre aux 6 semaines depuis juin 2022. Le compte-rendu des rencontres est accessible aux 15 autres maires ne siégeant pas sur le comité et la présidente </a:t>
            </a:r>
            <a:r>
              <a:rPr lang="fr-CA" dirty="0">
                <a:latin typeface="Calibri" panose="020F0502020204030204" pitchFamily="34" charset="0"/>
                <a:ea typeface="Calibri" panose="020F0502020204030204" pitchFamily="34" charset="0"/>
                <a:cs typeface="Calibri" panose="020F0502020204030204" pitchFamily="34" charset="0"/>
              </a:rPr>
              <a:t>effectue</a:t>
            </a:r>
            <a:r>
              <a:rPr lang="fr-CA" dirty="0">
                <a:effectLst/>
                <a:latin typeface="Calibri" panose="020F0502020204030204" pitchFamily="34" charset="0"/>
                <a:ea typeface="Calibri" panose="020F0502020204030204" pitchFamily="34" charset="0"/>
                <a:cs typeface="Calibri" panose="020F0502020204030204" pitchFamily="34" charset="0"/>
              </a:rPr>
              <a:t> un résumé en préséance pour tenir à jour l’ensemble du conseil des maires sur des enjeux spécifiques;</a:t>
            </a: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Le comité a rencontré </a:t>
            </a:r>
            <a:r>
              <a:rPr lang="fr-CA" u="sng" dirty="0">
                <a:effectLst/>
                <a:latin typeface="Calibri" panose="020F0502020204030204" pitchFamily="34" charset="0"/>
                <a:ea typeface="Calibri" panose="020F0502020204030204" pitchFamily="34" charset="0"/>
                <a:cs typeface="Calibri" panose="020F0502020204030204" pitchFamily="34" charset="0"/>
              </a:rPr>
              <a:t>27 directions d’organismes du territoire</a:t>
            </a:r>
            <a:r>
              <a:rPr lang="fr-CA" dirty="0">
                <a:latin typeface="Calibri" panose="020F0502020204030204" pitchFamily="34" charset="0"/>
                <a:ea typeface="Calibri" panose="020F0502020204030204" pitchFamily="34" charset="0"/>
                <a:cs typeface="Calibri" panose="020F0502020204030204" pitchFamily="34" charset="0"/>
              </a:rPr>
              <a:t> en</a:t>
            </a:r>
            <a:r>
              <a:rPr lang="fr-CA" dirty="0">
                <a:effectLst/>
                <a:latin typeface="Calibri" panose="020F0502020204030204" pitchFamily="34" charset="0"/>
                <a:ea typeface="Calibri" panose="020F0502020204030204" pitchFamily="34" charset="0"/>
                <a:cs typeface="Calibri" panose="020F0502020204030204" pitchFamily="34" charset="0"/>
              </a:rPr>
              <a:t> rencontres individuelles de 30 minutes;</a:t>
            </a:r>
            <a:endParaRPr lang="fr-CA" dirty="0">
              <a:latin typeface="Calibri" panose="020F0502020204030204" pitchFamily="34" charset="0"/>
              <a:ea typeface="Calibri" panose="020F0502020204030204" pitchFamily="34" charset="0"/>
              <a:cs typeface="Calibri" panose="020F0502020204030204" pitchFamily="34" charset="0"/>
            </a:endParaRP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Élaboration du </a:t>
            </a:r>
            <a:r>
              <a:rPr lang="fr-CA" i="1" dirty="0">
                <a:latin typeface="Calibri" panose="020F0502020204030204" pitchFamily="34" charset="0"/>
                <a:ea typeface="Calibri" panose="020F0502020204030204" pitchFamily="34" charset="0"/>
                <a:cs typeface="Calibri" panose="020F0502020204030204" pitchFamily="34" charset="0"/>
              </a:rPr>
              <a:t>P</a:t>
            </a:r>
            <a:r>
              <a:rPr lang="fr-CA" i="1" dirty="0">
                <a:effectLst/>
                <a:latin typeface="Calibri" panose="020F0502020204030204" pitchFamily="34" charset="0"/>
                <a:ea typeface="Calibri" panose="020F0502020204030204" pitchFamily="34" charset="0"/>
                <a:cs typeface="Calibri" panose="020F0502020204030204" pitchFamily="34" charset="0"/>
              </a:rPr>
              <a:t>lan d’action 2022-2027</a:t>
            </a:r>
            <a:r>
              <a:rPr lang="fr-CA" dirty="0">
                <a:effectLst/>
                <a:latin typeface="Calibri" panose="020F0502020204030204" pitchFamily="34" charset="0"/>
                <a:ea typeface="Calibri" panose="020F0502020204030204" pitchFamily="34" charset="0"/>
                <a:cs typeface="Calibri" panose="020F0502020204030204" pitchFamily="34" charset="0"/>
              </a:rPr>
              <a:t>;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Présence d’élus sur divers comités (regroupement intersectoriel en DS – RPDSL, CASA - Table des ainés et ponctuellement sur d’autres comités).</a:t>
            </a:r>
            <a:endParaRPr lang="fr-CA" dirty="0">
              <a:effectLst/>
              <a:latin typeface="Calibri" panose="020F0502020204030204" pitchFamily="34" charset="0"/>
              <a:ea typeface="Calibri" panose="020F0502020204030204" pitchFamily="34" charset="0"/>
              <a:cs typeface="Calibri" panose="020F0502020204030204" pitchFamily="34" charset="0"/>
            </a:endParaRPr>
          </a:p>
          <a:p>
            <a:pPr lvl="1">
              <a:lnSpc>
                <a:spcPct val="90000"/>
              </a:lnSpc>
            </a:pPr>
            <a:endParaRPr lang="fr-CA" dirty="0">
              <a:effectLst/>
              <a:latin typeface="Calibri" panose="020F0502020204030204" pitchFamily="34" charset="0"/>
              <a:ea typeface="Times New Roman" panose="02020603050405020304" pitchFamily="18" charset="0"/>
            </a:endParaRPr>
          </a:p>
          <a:p>
            <a:pPr lvl="1">
              <a:lnSpc>
                <a:spcPct val="90000"/>
              </a:lnSpc>
            </a:pPr>
            <a:endParaRPr lang="fr-CA" sz="1100" dirty="0">
              <a:latin typeface="Calibri" panose="020F0502020204030204" pitchFamily="34" charset="0"/>
              <a:ea typeface="Times New Roman" panose="02020603050405020304" pitchFamily="18" charset="0"/>
            </a:endParaRPr>
          </a:p>
          <a:p>
            <a:pPr>
              <a:lnSpc>
                <a:spcPct val="90000"/>
              </a:lnSpc>
            </a:pPr>
            <a:endParaRPr lang="fr-CA" sz="11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15644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8D49061-881B-F191-EC38-7F32129F9CFF}"/>
              </a:ext>
            </a:extLst>
          </p:cNvPr>
          <p:cNvSpPr>
            <a:spLocks noGrp="1"/>
          </p:cNvSpPr>
          <p:nvPr>
            <p:ph type="title"/>
            <p:custDataLst>
              <p:tags r:id="rId2"/>
            </p:custDataLst>
          </p:nvPr>
        </p:nvSpPr>
        <p:spPr>
          <a:xfrm>
            <a:off x="176985" y="1179151"/>
            <a:ext cx="4167611" cy="4463889"/>
          </a:xfrm>
        </p:spPr>
        <p:txBody>
          <a:bodyPr anchor="ct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PLAN D’ACTION DS (2022-2027)</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4"/>
            </p:custDataLst>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2F2299B0-977D-DCA0-A7B5-8D395C9B9A5F}"/>
              </a:ext>
            </a:extLst>
          </p:cNvPr>
          <p:cNvSpPr>
            <a:spLocks noGrp="1"/>
          </p:cNvSpPr>
          <p:nvPr>
            <p:ph idx="1"/>
            <p:custDataLst>
              <p:tags r:id="rId5"/>
            </p:custDataLst>
          </p:nvPr>
        </p:nvSpPr>
        <p:spPr>
          <a:xfrm>
            <a:off x="4768649" y="501444"/>
            <a:ext cx="6580754" cy="6725265"/>
          </a:xfrm>
        </p:spPr>
        <p:txBody>
          <a:bodyPr anchor="ctr">
            <a:normAutofit/>
          </a:bodyPr>
          <a:lstStyle/>
          <a:p>
            <a:pPr>
              <a:lnSpc>
                <a:spcPct val="90000"/>
              </a:lnSpc>
            </a:pPr>
            <a:endParaRPr lang="fr-CA" dirty="0"/>
          </a:p>
          <a:p>
            <a:pPr>
              <a:lnSpc>
                <a:spcPct val="90000"/>
              </a:lnSpc>
            </a:pPr>
            <a:endParaRPr lang="fr-CA" dirty="0"/>
          </a:p>
          <a:p>
            <a:pPr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Issu des besoins concrets identifiés par les différents organismes sur notre territoire via les rencontres individuelles et la présence sur les multiples tables et comités;</a:t>
            </a:r>
          </a:p>
          <a:p>
            <a:pPr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Plan d’action qui va évoluer dans le temps avec les besoins identifiés conjointement avec le milieu.</a:t>
            </a:r>
          </a:p>
          <a:p>
            <a:pPr algn="just">
              <a:lnSpc>
                <a:spcPct val="90000"/>
              </a:lnSpc>
              <a:buFont typeface="Wingdings" panose="05000000000000000000" pitchFamily="2" charset="2"/>
              <a:buChar char="Ø"/>
            </a:pPr>
            <a:endParaRPr lang="fr-CA" sz="1700" dirty="0">
              <a:latin typeface="Calibri" panose="020F0502020204030204" pitchFamily="34" charset="0"/>
              <a:ea typeface="Calibri" panose="020F0502020204030204" pitchFamily="34" charset="0"/>
              <a:cs typeface="Calibri" panose="020F0502020204030204" pitchFamily="34" charset="0"/>
            </a:endParaRPr>
          </a:p>
          <a:p>
            <a:pPr marL="0" indent="0" algn="ctr">
              <a:lnSpc>
                <a:spcPct val="90000"/>
              </a:lnSpc>
              <a:buNone/>
            </a:pPr>
            <a:r>
              <a:rPr lang="fr-CA" sz="2000" u="sng" dirty="0">
                <a:solidFill>
                  <a:srgbClr val="00B0F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5 AXES PRIORITAIRES</a:t>
            </a:r>
          </a:p>
          <a:p>
            <a:pPr marL="0" indent="0" algn="just">
              <a:lnSpc>
                <a:spcPct val="90000"/>
              </a:lnSpc>
              <a:buNone/>
            </a:pPr>
            <a:endParaRPr lang="fr-CA" sz="1700"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800100" lvl="1" indent="-342900" algn="just">
              <a:lnSpc>
                <a:spcPct val="90000"/>
              </a:lnSpc>
              <a:buSzPct val="100000"/>
              <a:buFont typeface="+mj-lt"/>
              <a:buAutoNum type="arabicPeriod"/>
            </a:pPr>
            <a:r>
              <a:rPr lang="fr-CA" sz="1700" dirty="0">
                <a:latin typeface="Calibri" panose="020F0502020204030204" pitchFamily="34" charset="0"/>
                <a:ea typeface="Calibri" panose="020F0502020204030204" pitchFamily="34" charset="0"/>
                <a:cs typeface="Calibri" panose="020F0502020204030204" pitchFamily="34" charset="0"/>
              </a:rPr>
              <a:t>Poursuivre le partenariat entre les municipalités, la MRC et les organismes sociocommunautaires;</a:t>
            </a:r>
          </a:p>
          <a:p>
            <a:pPr marL="800100" lvl="1" indent="-342900" algn="just">
              <a:lnSpc>
                <a:spcPct val="90000"/>
              </a:lnSpc>
              <a:buSzPct val="100000"/>
              <a:buFont typeface="+mj-lt"/>
              <a:buAutoNum type="arabicPeriod"/>
            </a:pPr>
            <a:r>
              <a:rPr lang="fr-CA" sz="1700" dirty="0">
                <a:latin typeface="Calibri" panose="020F0502020204030204" pitchFamily="34" charset="0"/>
                <a:ea typeface="Calibri" panose="020F0502020204030204" pitchFamily="34" charset="0"/>
                <a:cs typeface="Calibri" panose="020F0502020204030204" pitchFamily="34" charset="0"/>
              </a:rPr>
              <a:t>Sécurité alimentaire;</a:t>
            </a:r>
          </a:p>
          <a:p>
            <a:pPr marL="800100" lvl="1" indent="-342900" algn="just">
              <a:lnSpc>
                <a:spcPct val="90000"/>
              </a:lnSpc>
              <a:buSzPct val="100000"/>
              <a:buFont typeface="+mj-lt"/>
              <a:buAutoNum type="arabicPeriod"/>
            </a:pPr>
            <a:r>
              <a:rPr lang="fr-CA" sz="1700" dirty="0">
                <a:latin typeface="Calibri" panose="020F0502020204030204" pitchFamily="34" charset="0"/>
                <a:ea typeface="Calibri" panose="020F0502020204030204" pitchFamily="34" charset="0"/>
                <a:cs typeface="Calibri" panose="020F0502020204030204" pitchFamily="34" charset="0"/>
              </a:rPr>
              <a:t>Logement sociocommunautaire; </a:t>
            </a:r>
          </a:p>
          <a:p>
            <a:pPr marL="800100" lvl="1" indent="-342900" algn="just">
              <a:lnSpc>
                <a:spcPct val="90000"/>
              </a:lnSpc>
              <a:buSzPct val="100000"/>
              <a:buFont typeface="+mj-lt"/>
              <a:buAutoNum type="arabicPeriod"/>
            </a:pPr>
            <a:r>
              <a:rPr lang="fr-CA" sz="1700" dirty="0">
                <a:latin typeface="Calibri" panose="020F0502020204030204" pitchFamily="34" charset="0"/>
                <a:ea typeface="Calibri" panose="020F0502020204030204" pitchFamily="34" charset="0"/>
                <a:cs typeface="Calibri" panose="020F0502020204030204" pitchFamily="34" charset="0"/>
              </a:rPr>
              <a:t>Transport collectif et à mobilité réduite;</a:t>
            </a:r>
          </a:p>
          <a:p>
            <a:pPr marL="800100" lvl="1" indent="-342900" algn="just">
              <a:lnSpc>
                <a:spcPct val="90000"/>
              </a:lnSpc>
              <a:buSzPct val="100000"/>
              <a:buFont typeface="+mj-lt"/>
              <a:buAutoNum type="arabicPeriod"/>
            </a:pPr>
            <a:r>
              <a:rPr lang="fr-CA" sz="1700" dirty="0">
                <a:latin typeface="Calibri" panose="020F0502020204030204" pitchFamily="34" charset="0"/>
                <a:ea typeface="Calibri" panose="020F0502020204030204" pitchFamily="34" charset="0"/>
                <a:cs typeface="Calibri" panose="020F0502020204030204" pitchFamily="34" charset="0"/>
              </a:rPr>
              <a:t>Soutien à la collectivité.</a:t>
            </a:r>
          </a:p>
          <a:p>
            <a:pPr marL="457200" lvl="1" indent="0">
              <a:lnSpc>
                <a:spcPct val="90000"/>
              </a:lnSpc>
              <a:buNone/>
            </a:pPr>
            <a:endParaRPr lang="fr-CA" sz="1700" dirty="0">
              <a:latin typeface="Calibri" panose="020F0502020204030204" pitchFamily="34" charset="0"/>
              <a:ea typeface="Calibri" panose="020F0502020204030204" pitchFamily="34" charset="0"/>
              <a:cs typeface="Calibri" panose="020F0502020204030204" pitchFamily="34" charset="0"/>
            </a:endParaRPr>
          </a:p>
          <a:p>
            <a:pPr>
              <a:lnSpc>
                <a:spcPct val="90000"/>
              </a:lnSpc>
            </a:pPr>
            <a:endParaRPr lang="fr-CA" dirty="0"/>
          </a:p>
          <a:p>
            <a:pPr>
              <a:lnSpc>
                <a:spcPct val="90000"/>
              </a:lnSpc>
            </a:pPr>
            <a:endParaRPr lang="fr-CA" dirty="0"/>
          </a:p>
          <a:p>
            <a:pPr lvl="1">
              <a:lnSpc>
                <a:spcPct val="90000"/>
              </a:lnSpc>
            </a:pPr>
            <a:endParaRPr lang="fr-CA"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3653835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F3BF3D3-249B-8334-E168-92201F748479}"/>
              </a:ext>
            </a:extLst>
          </p:cNvPr>
          <p:cNvSpPr>
            <a:spLocks noGrp="1"/>
          </p:cNvSpPr>
          <p:nvPr>
            <p:ph type="title"/>
            <p:custDataLst>
              <p:tags r:id="rId2"/>
            </p:custDataLst>
          </p:nvPr>
        </p:nvSpPr>
        <p:spPr>
          <a:xfrm>
            <a:off x="0" y="196646"/>
            <a:ext cx="12192000" cy="904568"/>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IMPLICATION MRC (2023-2024)</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D405E3B5-2185-1EB5-D60D-45019F6D106D}"/>
              </a:ext>
            </a:extLst>
          </p:cNvPr>
          <p:cNvSpPr>
            <a:spLocks noGrp="1"/>
          </p:cNvSpPr>
          <p:nvPr>
            <p:ph idx="1"/>
            <p:custDataLst>
              <p:tags r:id="rId4"/>
            </p:custDataLst>
          </p:nvPr>
        </p:nvSpPr>
        <p:spPr>
          <a:xfrm>
            <a:off x="1333501" y="904568"/>
            <a:ext cx="10602859" cy="5447072"/>
          </a:xfrm>
        </p:spPr>
        <p:txBody>
          <a:bodyPr>
            <a:normAutofit/>
          </a:bodyPr>
          <a:lstStyle/>
          <a:p>
            <a:pPr marL="0" indent="0">
              <a:lnSpc>
                <a:spcPct val="90000"/>
              </a:lnSpc>
              <a:buNone/>
            </a:pPr>
            <a:endParaRPr lang="fr-CA" sz="1500" dirty="0">
              <a:effectLst/>
            </a:endParaRPr>
          </a:p>
          <a:p>
            <a:pPr algn="just">
              <a:lnSpc>
                <a:spcPct val="90000"/>
              </a:lnSpc>
              <a:buFont typeface="Wingdings" panose="05000000000000000000" pitchFamily="2" charset="2"/>
              <a:buChar char="ü"/>
            </a:pPr>
            <a:r>
              <a:rPr lang="fr-CA" sz="1700" dirty="0">
                <a:latin typeface="Calibri" panose="020F0502020204030204" pitchFamily="34" charset="0"/>
                <a:ea typeface="Calibri" panose="020F0502020204030204" pitchFamily="34" charset="0"/>
                <a:cs typeface="Calibri" panose="020F0502020204030204" pitchFamily="34" charset="0"/>
              </a:rPr>
              <a:t>Contributions financières spécifiques :</a:t>
            </a:r>
          </a:p>
          <a:p>
            <a:pPr lvl="1" algn="just">
              <a:lnSpc>
                <a:spcPct val="90000"/>
              </a:lnSpc>
              <a:buFont typeface="Wingdings" panose="05000000000000000000" pitchFamily="2" charset="2"/>
              <a:buChar char="Ø"/>
            </a:pPr>
            <a:r>
              <a:rPr lang="fr-CA" sz="1700" u="sng" dirty="0">
                <a:effectLst/>
                <a:latin typeface="Calibri" panose="020F0502020204030204" pitchFamily="34" charset="0"/>
                <a:ea typeface="Times New Roman" panose="02020603050405020304" pitchFamily="18" charset="0"/>
              </a:rPr>
              <a:t>2023 </a:t>
            </a:r>
          </a:p>
          <a:p>
            <a:pPr lvl="2" algn="just">
              <a:lnSpc>
                <a:spcPct val="90000"/>
              </a:lnSpc>
              <a:buFont typeface="Arial" panose="020B0604020202020204" pitchFamily="34" charset="0"/>
              <a:buChar char="•"/>
            </a:pPr>
            <a:r>
              <a:rPr lang="fr-CA" sz="1700" dirty="0">
                <a:latin typeface="Calibri" panose="020F0502020204030204" pitchFamily="34" charset="0"/>
                <a:ea typeface="Times New Roman" panose="02020603050405020304" pitchFamily="18" charset="0"/>
              </a:rPr>
              <a:t>E</a:t>
            </a:r>
            <a:r>
              <a:rPr lang="fr-CA" sz="1700" dirty="0">
                <a:effectLst/>
                <a:latin typeface="Calibri" panose="020F0502020204030204" pitchFamily="34" charset="0"/>
                <a:ea typeface="Times New Roman" panose="02020603050405020304" pitchFamily="18" charset="0"/>
              </a:rPr>
              <a:t>nveloppe discrétionnaire de 27 000 $</a:t>
            </a:r>
            <a:r>
              <a:rPr lang="fr-CA" sz="1700" dirty="0">
                <a:latin typeface="Calibri" panose="020F0502020204030204" pitchFamily="34" charset="0"/>
                <a:ea typeface="Times New Roman" panose="02020603050405020304" pitchFamily="18" charset="0"/>
              </a:rPr>
              <a:t>, </a:t>
            </a:r>
            <a:r>
              <a:rPr lang="fr-CA" sz="1700" dirty="0">
                <a:effectLst/>
                <a:latin typeface="Calibri" panose="020F0502020204030204" pitchFamily="34" charset="0"/>
                <a:ea typeface="Times New Roman" panose="02020603050405020304" pitchFamily="18" charset="0"/>
              </a:rPr>
              <a:t>en plus du soutien de 50 000 $ </a:t>
            </a:r>
            <a:r>
              <a:rPr lang="fr-CA" sz="1700" dirty="0">
                <a:latin typeface="Calibri" panose="020F0502020204030204" pitchFamily="34" charset="0"/>
                <a:ea typeface="Times New Roman" panose="02020603050405020304" pitchFamily="18" charset="0"/>
              </a:rPr>
              <a:t>via</a:t>
            </a:r>
            <a:r>
              <a:rPr lang="fr-CA" sz="1700" dirty="0">
                <a:effectLst/>
                <a:latin typeface="Calibri" panose="020F0502020204030204" pitchFamily="34" charset="0"/>
                <a:ea typeface="Times New Roman" panose="02020603050405020304" pitchFamily="18" charset="0"/>
              </a:rPr>
              <a:t> le FRR volet </a:t>
            </a:r>
            <a:r>
              <a:rPr lang="fr-CA" sz="1700" dirty="0">
                <a:latin typeface="Calibri" panose="020F0502020204030204" pitchFamily="34" charset="0"/>
                <a:ea typeface="Times New Roman" panose="02020603050405020304" pitchFamily="18" charset="0"/>
              </a:rPr>
              <a:t>2 </a:t>
            </a:r>
            <a:r>
              <a:rPr lang="fr-CA" sz="1700" dirty="0">
                <a:effectLst/>
                <a:latin typeface="Calibri" panose="020F0502020204030204" pitchFamily="34" charset="0"/>
                <a:ea typeface="Times New Roman" panose="02020603050405020304" pitchFamily="18" charset="0"/>
              </a:rPr>
              <a:t>dédié aux organismes sociocommunautaires;</a:t>
            </a:r>
          </a:p>
          <a:p>
            <a:pPr lvl="2" algn="just">
              <a:lnSpc>
                <a:spcPct val="90000"/>
              </a:lnSpc>
              <a:buFont typeface="Arial" panose="020B0604020202020204" pitchFamily="34" charset="0"/>
              <a:buChar char="•"/>
            </a:pPr>
            <a:r>
              <a:rPr lang="fr-CA" sz="1700" dirty="0">
                <a:effectLst/>
                <a:latin typeface="Calibri" panose="020F0502020204030204" pitchFamily="34" charset="0"/>
                <a:ea typeface="Times New Roman" panose="02020603050405020304" pitchFamily="18" charset="0"/>
              </a:rPr>
              <a:t>Su</a:t>
            </a:r>
            <a:r>
              <a:rPr lang="fr-CA" sz="1700" dirty="0">
                <a:latin typeface="Calibri" panose="020F0502020204030204" pitchFamily="34" charset="0"/>
                <a:ea typeface="Times New Roman" panose="02020603050405020304" pitchFamily="18" charset="0"/>
              </a:rPr>
              <a:t>bvention ponctuelle à certains organismes au cours de l’année (notamment La Croisée).</a:t>
            </a:r>
          </a:p>
          <a:p>
            <a:pPr marL="914400" lvl="2" indent="0" algn="just">
              <a:lnSpc>
                <a:spcPct val="90000"/>
              </a:lnSpc>
              <a:buNone/>
            </a:pPr>
            <a:endParaRPr lang="fr-CA" sz="1600" dirty="0">
              <a:effectLst/>
              <a:latin typeface="Calibri" panose="020F0502020204030204" pitchFamily="34" charset="0"/>
              <a:ea typeface="Times New Roman" panose="02020603050405020304" pitchFamily="18" charset="0"/>
            </a:endParaRPr>
          </a:p>
          <a:p>
            <a:pPr lvl="1" algn="just">
              <a:lnSpc>
                <a:spcPct val="90000"/>
              </a:lnSpc>
              <a:buFont typeface="Wingdings" panose="05000000000000000000" pitchFamily="2" charset="2"/>
              <a:buChar char="Ø"/>
            </a:pPr>
            <a:r>
              <a:rPr lang="fr-CA" sz="1700" u="sng" dirty="0">
                <a:effectLst/>
                <a:latin typeface="Calibri" panose="020F0502020204030204" pitchFamily="34" charset="0"/>
                <a:ea typeface="Times New Roman" panose="02020603050405020304" pitchFamily="18" charset="0"/>
              </a:rPr>
              <a:t>2024 </a:t>
            </a:r>
          </a:p>
          <a:p>
            <a:pPr lvl="2" algn="just">
              <a:lnSpc>
                <a:spcPct val="90000"/>
              </a:lnSpc>
              <a:buFont typeface="Arial" panose="020B0604020202020204" pitchFamily="34" charset="0"/>
              <a:buChar char="•"/>
            </a:pPr>
            <a:r>
              <a:rPr lang="fr-CA" sz="1700" dirty="0">
                <a:effectLst/>
                <a:latin typeface="Calibri" panose="020F0502020204030204" pitchFamily="34" charset="0"/>
                <a:ea typeface="Times New Roman" panose="02020603050405020304" pitchFamily="18" charset="0"/>
              </a:rPr>
              <a:t>Fonds de 100 000 $ dédié exclusivement au milieu sociocommunautaire pour </a:t>
            </a:r>
            <a:r>
              <a:rPr lang="fr-CA" sz="1700" u="sng" dirty="0">
                <a:effectLst/>
                <a:latin typeface="Calibri" panose="020F0502020204030204" pitchFamily="34" charset="0"/>
                <a:ea typeface="Times New Roman" panose="02020603050405020304" pitchFamily="18" charset="0"/>
              </a:rPr>
              <a:t>les projets ou la mission; </a:t>
            </a:r>
          </a:p>
          <a:p>
            <a:pPr lvl="2" algn="just">
              <a:lnSpc>
                <a:spcPct val="90000"/>
              </a:lnSpc>
              <a:buFont typeface="Arial" panose="020B0604020202020204" pitchFamily="34" charset="0"/>
              <a:buChar char="•"/>
            </a:pPr>
            <a:r>
              <a:rPr lang="fr-CA" sz="1700" dirty="0">
                <a:effectLst/>
                <a:latin typeface="Calibri" panose="020F0502020204030204" pitchFamily="34" charset="0"/>
                <a:ea typeface="Times New Roman" panose="02020603050405020304" pitchFamily="18" charset="0"/>
              </a:rPr>
              <a:t>En plus des projets communautaires acceptés </a:t>
            </a:r>
            <a:r>
              <a:rPr lang="fr-CA" sz="1700" dirty="0">
                <a:latin typeface="Calibri" panose="020F0502020204030204" pitchFamily="34" charset="0"/>
                <a:ea typeface="Times New Roman" panose="02020603050405020304" pitchFamily="18" charset="0"/>
              </a:rPr>
              <a:t>via</a:t>
            </a:r>
            <a:r>
              <a:rPr lang="fr-CA" sz="1700" dirty="0">
                <a:effectLst/>
                <a:latin typeface="Calibri" panose="020F0502020204030204" pitchFamily="34" charset="0"/>
                <a:ea typeface="Times New Roman" panose="02020603050405020304" pitchFamily="18" charset="0"/>
              </a:rPr>
              <a:t> le FRR volet 2;</a:t>
            </a:r>
            <a:endParaRPr lang="fr-CA" sz="1700" dirty="0">
              <a:latin typeface="Calibri" panose="020F0502020204030204" pitchFamily="34" charset="0"/>
              <a:ea typeface="Times New Roman" panose="02020603050405020304" pitchFamily="18" charset="0"/>
            </a:endParaRPr>
          </a:p>
          <a:p>
            <a:pPr lvl="2" algn="just">
              <a:lnSpc>
                <a:spcPct val="90000"/>
              </a:lnSpc>
              <a:buFont typeface="Arial" panose="020B0604020202020204" pitchFamily="34" charset="0"/>
              <a:buChar char="•"/>
            </a:pPr>
            <a:r>
              <a:rPr lang="fr-CA" sz="1700" dirty="0">
                <a:effectLst/>
                <a:latin typeface="Calibri" panose="020F0502020204030204" pitchFamily="34" charset="0"/>
                <a:ea typeface="Times New Roman" panose="02020603050405020304" pitchFamily="18" charset="0"/>
              </a:rPr>
              <a:t>Budget pour un support à des organismes lors de situations d’urgence.</a:t>
            </a:r>
          </a:p>
          <a:p>
            <a:pPr marL="914400" lvl="2" indent="0" algn="just">
              <a:lnSpc>
                <a:spcPct val="90000"/>
              </a:lnSpc>
              <a:buNone/>
            </a:pPr>
            <a:endParaRPr lang="fr-CA" sz="1700" dirty="0">
              <a:effectLst/>
              <a:latin typeface="Calibri" panose="020F0502020204030204" pitchFamily="34" charset="0"/>
              <a:ea typeface="Times New Roman" panose="02020603050405020304" pitchFamily="18" charset="0"/>
            </a:endParaRPr>
          </a:p>
          <a:p>
            <a:pPr algn="just">
              <a:lnSpc>
                <a:spcPct val="90000"/>
              </a:lnSpc>
              <a:buFont typeface="Wingdings" panose="05000000000000000000" pitchFamily="2" charset="2"/>
              <a:buChar char="ü"/>
            </a:pPr>
            <a:r>
              <a:rPr lang="fr-CA" sz="1700" dirty="0">
                <a:latin typeface="Calibri" panose="020F0502020204030204" pitchFamily="34" charset="0"/>
                <a:ea typeface="Calibri" panose="020F0502020204030204" pitchFamily="34" charset="0"/>
                <a:cs typeface="Calibri" panose="020F0502020204030204" pitchFamily="34" charset="0"/>
              </a:rPr>
              <a:t>Présence continue sur les multiples tables et comités (élus et administration (agente en DS et direction générale);</a:t>
            </a:r>
          </a:p>
          <a:p>
            <a:pPr algn="just">
              <a:lnSpc>
                <a:spcPct val="90000"/>
              </a:lnSpc>
              <a:buFont typeface="Wingdings" panose="05000000000000000000" pitchFamily="2" charset="2"/>
              <a:buChar char="ü"/>
            </a:pPr>
            <a:r>
              <a:rPr lang="fr-CA" sz="1700" dirty="0">
                <a:latin typeface="Calibri" panose="020F0502020204030204" pitchFamily="34" charset="0"/>
                <a:ea typeface="Calibri" panose="020F0502020204030204" pitchFamily="34" charset="0"/>
                <a:cs typeface="Calibri" panose="020F0502020204030204" pitchFamily="34" charset="0"/>
              </a:rPr>
              <a:t>Politique en DS à venir.</a:t>
            </a:r>
          </a:p>
          <a:p>
            <a:pPr lvl="1">
              <a:lnSpc>
                <a:spcPct val="90000"/>
              </a:lnSpc>
            </a:pPr>
            <a:endParaRPr lang="fr-CA" sz="1500" dirty="0"/>
          </a:p>
          <a:p>
            <a:pPr>
              <a:lnSpc>
                <a:spcPct val="90000"/>
              </a:lnSpc>
            </a:pPr>
            <a:endParaRPr lang="fr-CA" sz="15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276846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41B94A9-6DB6-9EA8-2EA7-3A7C72A535B1}"/>
              </a:ext>
            </a:extLst>
          </p:cNvPr>
          <p:cNvSpPr>
            <a:spLocks noGrp="1"/>
          </p:cNvSpPr>
          <p:nvPr>
            <p:ph type="title"/>
            <p:custDataLst>
              <p:tags r:id="rId2"/>
            </p:custDataLst>
          </p:nvPr>
        </p:nvSpPr>
        <p:spPr>
          <a:xfrm>
            <a:off x="0" y="88603"/>
            <a:ext cx="12192000" cy="786040"/>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NOS ACCOMPLISSEMENTS</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0DBC2F23-6613-F73B-F0A7-62EB4F6AC561}"/>
              </a:ext>
            </a:extLst>
          </p:cNvPr>
          <p:cNvSpPr>
            <a:spLocks noGrp="1"/>
          </p:cNvSpPr>
          <p:nvPr>
            <p:ph idx="1"/>
            <p:custDataLst>
              <p:tags r:id="rId4"/>
            </p:custDataLst>
          </p:nvPr>
        </p:nvSpPr>
        <p:spPr>
          <a:xfrm>
            <a:off x="695740" y="715616"/>
            <a:ext cx="11201399" cy="6053781"/>
          </a:xfrm>
        </p:spPr>
        <p:txBody>
          <a:bodyPr>
            <a:normAutofit fontScale="92500" lnSpcReduction="10000"/>
          </a:bodyPr>
          <a:lstStyle/>
          <a:p>
            <a:pPr algn="just">
              <a:lnSpc>
                <a:spcPct val="90000"/>
              </a:lnSpc>
            </a:pPr>
            <a:r>
              <a:rPr lang="fr-CA" sz="1600" b="1" dirty="0">
                <a:effectLst/>
                <a:latin typeface="Calibri" panose="020F0502020204030204" pitchFamily="34" charset="0"/>
                <a:ea typeface="Calibri" panose="020F0502020204030204" pitchFamily="34" charset="0"/>
                <a:cs typeface="Calibri" panose="020F0502020204030204" pitchFamily="34" charset="0"/>
              </a:rPr>
              <a:t>Mise en place de la cellule de crise en temps de pandémie,  un </a:t>
            </a:r>
            <a:r>
              <a:rPr lang="fr-CA" sz="1600" b="1" dirty="0">
                <a:latin typeface="Calibri" panose="020F0502020204030204" pitchFamily="34" charset="0"/>
                <a:ea typeface="Calibri" panose="020F0502020204030204" pitchFamily="34" charset="0"/>
                <a:cs typeface="Calibri" panose="020F0502020204030204" pitchFamily="34" charset="0"/>
              </a:rPr>
              <a:t>g</a:t>
            </a:r>
            <a:r>
              <a:rPr lang="fr-CA" sz="1600" b="1" dirty="0">
                <a:effectLst/>
                <a:latin typeface="Calibri" panose="020F0502020204030204" pitchFamily="34" charset="0"/>
                <a:ea typeface="Calibri" panose="020F0502020204030204" pitchFamily="34" charset="0"/>
                <a:cs typeface="Calibri" panose="020F0502020204030204" pitchFamily="34" charset="0"/>
              </a:rPr>
              <a:t>rand succès</a:t>
            </a:r>
            <a:r>
              <a:rPr lang="fr-CA" sz="1600" b="1" dirty="0">
                <a:latin typeface="Calibri" panose="020F0502020204030204" pitchFamily="34" charset="0"/>
                <a:ea typeface="Calibri" panose="020F0502020204030204" pitchFamily="34" charset="0"/>
                <a:cs typeface="Calibri" panose="020F0502020204030204" pitchFamily="34" charset="0"/>
              </a:rPr>
              <a:t> :</a:t>
            </a:r>
            <a:endParaRPr lang="fr-CA" sz="1600" b="1" dirty="0">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La MRC a initié</a:t>
            </a:r>
            <a:r>
              <a:rPr lang="fr-CA" dirty="0">
                <a:latin typeface="Calibri" panose="020F0502020204030204" pitchFamily="34" charset="0"/>
                <a:ea typeface="Calibri" panose="020F0502020204030204" pitchFamily="34" charset="0"/>
                <a:cs typeface="Calibri" panose="020F0502020204030204" pitchFamily="34" charset="0"/>
              </a:rPr>
              <a:t> et</a:t>
            </a:r>
            <a:r>
              <a:rPr lang="fr-CA" dirty="0">
                <a:effectLst/>
                <a:latin typeface="Calibri" panose="020F0502020204030204" pitchFamily="34" charset="0"/>
                <a:ea typeface="Calibri" panose="020F0502020204030204" pitchFamily="34" charset="0"/>
                <a:cs typeface="Calibri" panose="020F0502020204030204" pitchFamily="34" charset="0"/>
              </a:rPr>
              <a:t> assuré le leadership pour supporter le milieu communautaire face aux enjeux et </a:t>
            </a:r>
            <a:r>
              <a:rPr lang="fr-CA" dirty="0">
                <a:latin typeface="Calibri" panose="020F0502020204030204" pitchFamily="34" charset="0"/>
                <a:ea typeface="Calibri" panose="020F0502020204030204" pitchFamily="34" charset="0"/>
                <a:cs typeface="Calibri" panose="020F0502020204030204" pitchFamily="34" charset="0"/>
              </a:rPr>
              <a:t>surmonter</a:t>
            </a:r>
            <a:r>
              <a:rPr lang="fr-CA" dirty="0">
                <a:effectLst/>
                <a:latin typeface="Calibri" panose="020F0502020204030204" pitchFamily="34" charset="0"/>
                <a:ea typeface="Calibri" panose="020F0502020204030204" pitchFamily="34" charset="0"/>
                <a:cs typeface="Calibri" panose="020F0502020204030204" pitchFamily="34" charset="0"/>
              </a:rPr>
              <a:t> les obstacles </a:t>
            </a:r>
            <a:r>
              <a:rPr lang="fr-CA" dirty="0">
                <a:latin typeface="Calibri" panose="020F0502020204030204" pitchFamily="34" charset="0"/>
                <a:ea typeface="Calibri" panose="020F0502020204030204" pitchFamily="34" charset="0"/>
                <a:cs typeface="Calibri" panose="020F0502020204030204" pitchFamily="34" charset="0"/>
              </a:rPr>
              <a:t>ponctuels</a:t>
            </a:r>
            <a:r>
              <a:rPr lang="fr-CA" dirty="0">
                <a:effectLst/>
                <a:latin typeface="Calibri" panose="020F0502020204030204" pitchFamily="34" charset="0"/>
                <a:ea typeface="Calibri" panose="020F0502020204030204" pitchFamily="34" charset="0"/>
                <a:cs typeface="Calibri" panose="020F0502020204030204" pitchFamily="34" charset="0"/>
              </a:rPr>
              <a:t> en s’assurant du support de </a:t>
            </a:r>
            <a:r>
              <a:rPr lang="fr-CA" dirty="0">
                <a:latin typeface="Calibri" panose="020F0502020204030204" pitchFamily="34" charset="0"/>
                <a:ea typeface="Calibri" panose="020F0502020204030204" pitchFamily="34" charset="0"/>
                <a:cs typeface="Calibri" panose="020F0502020204030204" pitchFamily="34" charset="0"/>
              </a:rPr>
              <a:t>l’ensemble du</a:t>
            </a:r>
            <a:r>
              <a:rPr lang="fr-CA" dirty="0">
                <a:effectLst/>
                <a:latin typeface="Calibri" panose="020F0502020204030204" pitchFamily="34" charset="0"/>
                <a:ea typeface="Calibri" panose="020F0502020204030204" pitchFamily="34" charset="0"/>
                <a:cs typeface="Calibri" panose="020F0502020204030204" pitchFamily="34" charset="0"/>
              </a:rPr>
              <a:t> milieu (CISSS, SQ, CSSL, Fondations, villes et municipalités, organismes communautaires);</a:t>
            </a: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La MRC a été finaliste pour le </a:t>
            </a:r>
            <a:r>
              <a:rPr lang="fr-CA" i="1" dirty="0">
                <a:effectLst/>
                <a:latin typeface="Calibri" panose="020F0502020204030204" pitchFamily="34" charset="0"/>
                <a:ea typeface="Calibri" panose="020F0502020204030204" pitchFamily="34" charset="0"/>
                <a:cs typeface="Calibri" panose="020F0502020204030204" pitchFamily="34" charset="0"/>
              </a:rPr>
              <a:t>Prix Leadership municipal </a:t>
            </a:r>
            <a:r>
              <a:rPr lang="fr-CA" dirty="0">
                <a:effectLst/>
                <a:latin typeface="Calibri" panose="020F0502020204030204" pitchFamily="34" charset="0"/>
                <a:ea typeface="Calibri" panose="020F0502020204030204" pitchFamily="34" charset="0"/>
                <a:cs typeface="Calibri" panose="020F0502020204030204" pitchFamily="34" charset="0"/>
              </a:rPr>
              <a:t>au Québec pour cette initiative.</a:t>
            </a:r>
          </a:p>
          <a:p>
            <a:pPr marL="457200" lvl="1" indent="0" algn="just">
              <a:lnSpc>
                <a:spcPct val="90000"/>
              </a:lnSpc>
              <a:buNone/>
            </a:pPr>
            <a:endParaRPr lang="fr-CA" sz="5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E</a:t>
            </a:r>
            <a:r>
              <a:rPr lang="fr-CA" sz="1600" b="1" dirty="0">
                <a:effectLst/>
                <a:latin typeface="Calibri" panose="020F0502020204030204" pitchFamily="34" charset="0"/>
                <a:ea typeface="Calibri" panose="020F0502020204030204" pitchFamily="34" charset="0"/>
                <a:cs typeface="Calibri" panose="020F0502020204030204" pitchFamily="34" charset="0"/>
              </a:rPr>
              <a:t>ntente avec le CDESL et le Centre de pédiatrie sociale de la MRC des Laurentides :</a:t>
            </a:r>
          </a:p>
          <a:p>
            <a:pPr lvl="1" algn="just">
              <a:lnSpc>
                <a:spcPct val="90000"/>
              </a:lnSpc>
              <a:buFont typeface="Arial" panose="020B0604020202020204" pitchFamily="34" charset="0"/>
              <a:buChar char="•"/>
            </a:pPr>
            <a:r>
              <a:rPr lang="fr-CA" dirty="0">
                <a:effectLst/>
                <a:latin typeface="Calibri" panose="020F0502020204030204" pitchFamily="34" charset="0"/>
                <a:ea typeface="Calibri" panose="020F0502020204030204" pitchFamily="34" charset="0"/>
                <a:cs typeface="Calibri" panose="020F0502020204030204" pitchFamily="34" charset="0"/>
              </a:rPr>
              <a:t>La MRC a initié ce projet pour donner accès aux mêmes services de coaching sportif tant aux jeunes issus de milieux défavorisés que ceux de l’élite sportive;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Grâce au succès de cette initiative,</a:t>
            </a:r>
            <a:r>
              <a:rPr lang="fr-CA" dirty="0">
                <a:effectLst/>
                <a:latin typeface="Calibri" panose="020F0502020204030204" pitchFamily="34" charset="0"/>
                <a:ea typeface="Calibri" panose="020F0502020204030204" pitchFamily="34" charset="0"/>
                <a:cs typeface="Calibri" panose="020F0502020204030204" pitchFamily="34" charset="0"/>
              </a:rPr>
              <a:t> </a:t>
            </a:r>
            <a:r>
              <a:rPr lang="fr-CA" dirty="0">
                <a:latin typeface="Calibri" panose="020F0502020204030204" pitchFamily="34" charset="0"/>
                <a:ea typeface="Calibri" panose="020F0502020204030204" pitchFamily="34" charset="0"/>
                <a:cs typeface="Calibri" panose="020F0502020204030204" pitchFamily="34" charset="0"/>
              </a:rPr>
              <a:t>celle-ci est en </a:t>
            </a:r>
            <a:r>
              <a:rPr lang="fr-CA" dirty="0">
                <a:effectLst/>
                <a:latin typeface="Calibri" panose="020F0502020204030204" pitchFamily="34" charset="0"/>
                <a:ea typeface="Calibri" panose="020F0502020204030204" pitchFamily="34" charset="0"/>
                <a:cs typeface="Calibri" panose="020F0502020204030204" pitchFamily="34" charset="0"/>
              </a:rPr>
              <a:t>déploiement à travers les Laurentides via une entente sectorielle dont fait partie la MRC d’Antoine-Labelle.</a:t>
            </a:r>
          </a:p>
          <a:p>
            <a:pPr marL="457200" lvl="1" indent="0" algn="just">
              <a:lnSpc>
                <a:spcPct val="90000"/>
              </a:lnSpc>
              <a:buNone/>
            </a:pPr>
            <a:endParaRPr lang="fr-CA" sz="5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Bottin d’opportunités pour les élus :</a:t>
            </a:r>
          </a:p>
          <a:p>
            <a:pPr lvl="1" algn="just">
              <a:lnSpc>
                <a:spcPct val="90000"/>
              </a:lnSpc>
              <a:buFont typeface="Arial" panose="020B0604020202020204" pitchFamily="34" charset="0"/>
              <a:buChar char="•"/>
            </a:pPr>
            <a:r>
              <a:rPr lang="fr-CA" dirty="0">
                <a:latin typeface="Calibri" panose="020F0502020204030204" pitchFamily="34" charset="0"/>
                <a:ea typeface="Calibri" panose="020F0502020204030204" pitchFamily="34" charset="0"/>
                <a:cs typeface="Calibri" panose="020F0502020204030204" pitchFamily="34" charset="0"/>
              </a:rPr>
              <a:t>Élaboration d’actions concrètes destinées aux municipalités, comme par exemple l’entente avec Centre d’Action bénévole pour le transport de citoyen(ne)s avec besoins spécifiques. </a:t>
            </a: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Projet pilote de la Tablée des chefs : </a:t>
            </a:r>
            <a:r>
              <a:rPr lang="fr-CA" sz="1600" dirty="0">
                <a:latin typeface="Calibri" panose="020F0502020204030204" pitchFamily="34" charset="0"/>
                <a:ea typeface="Calibri" panose="020F0502020204030204" pitchFamily="34" charset="0"/>
                <a:cs typeface="Calibri" panose="020F0502020204030204" pitchFamily="34" charset="0"/>
              </a:rPr>
              <a:t>transformation de denrées en repas dans 6 écoles défavorisées (indice 9 et 10) pour tous les enfants de ces écoles (aucun conflit avec les organismes en sécurité alimentaire qui ne sont pas dans les écoles). L’objectif est de déployer ce projet dans toute la région des Laurentides pour les écoles à indice 9 et 10;</a:t>
            </a:r>
          </a:p>
          <a:p>
            <a:pPr marL="0" indent="0" algn="just">
              <a:lnSpc>
                <a:spcPct val="90000"/>
              </a:lnSpc>
              <a:buNone/>
            </a:pPr>
            <a:endParaRPr lang="fr-CA" sz="500"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fr-CA" sz="1600" b="1" i="1" dirty="0">
                <a:effectLst/>
                <a:latin typeface="Calibri" panose="020F0502020204030204" pitchFamily="34" charset="0"/>
                <a:ea typeface="Calibri" panose="020F0502020204030204" pitchFamily="34" charset="0"/>
                <a:cs typeface="Calibri" panose="020F0502020204030204" pitchFamily="34" charset="0"/>
              </a:rPr>
              <a:t>La constellation de tes rêves </a:t>
            </a:r>
            <a:r>
              <a:rPr lang="fr-CA" sz="1600" b="1" dirty="0">
                <a:effectLst/>
                <a:latin typeface="Calibri" panose="020F0502020204030204" pitchFamily="34" charset="0"/>
                <a:ea typeface="Calibri" panose="020F0502020204030204" pitchFamily="34" charset="0"/>
                <a:cs typeface="Calibri" panose="020F0502020204030204" pitchFamily="34" charset="0"/>
              </a:rPr>
              <a:t>– </a:t>
            </a:r>
            <a:r>
              <a:rPr lang="fr-CA" sz="1600" b="1" dirty="0">
                <a:latin typeface="Calibri" panose="020F0502020204030204" pitchFamily="34" charset="0"/>
                <a:ea typeface="Calibri" panose="020F0502020204030204" pitchFamily="34" charset="0"/>
                <a:cs typeface="Calibri" panose="020F0502020204030204" pitchFamily="34" charset="0"/>
              </a:rPr>
              <a:t>initiative pour encourager la p</a:t>
            </a:r>
            <a:r>
              <a:rPr lang="fr-CA" sz="1600" b="1" dirty="0">
                <a:effectLst/>
                <a:latin typeface="Calibri" panose="020F0502020204030204" pitchFamily="34" charset="0"/>
                <a:ea typeface="Calibri" panose="020F0502020204030204" pitchFamily="34" charset="0"/>
                <a:cs typeface="Calibri" panose="020F0502020204030204" pitchFamily="34" charset="0"/>
              </a:rPr>
              <a:t>ersévérance scolaire </a:t>
            </a:r>
            <a:r>
              <a:rPr lang="fr-CA" sz="1600" b="1" dirty="0">
                <a:latin typeface="Calibri" panose="020F0502020204030204" pitchFamily="34" charset="0"/>
                <a:ea typeface="Calibri" panose="020F0502020204030204" pitchFamily="34" charset="0"/>
                <a:cs typeface="Calibri" panose="020F0502020204030204" pitchFamily="34" charset="0"/>
              </a:rPr>
              <a:t>(</a:t>
            </a:r>
            <a:r>
              <a:rPr lang="fr-CA" sz="1600" b="1" dirty="0">
                <a:effectLst/>
                <a:latin typeface="Calibri" panose="020F0502020204030204" pitchFamily="34" charset="0"/>
                <a:ea typeface="Calibri" panose="020F0502020204030204" pitchFamily="34" charset="0"/>
                <a:cs typeface="Calibri" panose="020F0502020204030204" pitchFamily="34" charset="0"/>
              </a:rPr>
              <a:t>support à 60 jeunes);</a:t>
            </a: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S</a:t>
            </a:r>
            <a:r>
              <a:rPr lang="fr-CA" sz="1600" b="1" dirty="0">
                <a:effectLst/>
                <a:latin typeface="Calibri" panose="020F0502020204030204" pitchFamily="34" charset="0"/>
                <a:ea typeface="Calibri" panose="020F0502020204030204" pitchFamily="34" charset="0"/>
                <a:cs typeface="Calibri" panose="020F0502020204030204" pitchFamily="34" charset="0"/>
              </a:rPr>
              <a:t>alon du bénévolat, </a:t>
            </a:r>
            <a:r>
              <a:rPr lang="fr-CA" sz="1600" b="1" dirty="0" err="1">
                <a:effectLst/>
                <a:latin typeface="Calibri" panose="020F0502020204030204" pitchFamily="34" charset="0"/>
                <a:ea typeface="Calibri" panose="020F0502020204030204" pitchFamily="34" charset="0"/>
                <a:cs typeface="Calibri" panose="020F0502020204030204" pitchFamily="34" charset="0"/>
              </a:rPr>
              <a:t>co-organisé</a:t>
            </a:r>
            <a:r>
              <a:rPr lang="fr-CA" sz="1600" b="1" dirty="0">
                <a:effectLst/>
                <a:latin typeface="Calibri" panose="020F0502020204030204" pitchFamily="34" charset="0"/>
                <a:ea typeface="Calibri" panose="020F0502020204030204" pitchFamily="34" charset="0"/>
                <a:cs typeface="Calibri" panose="020F0502020204030204" pitchFamily="34" charset="0"/>
              </a:rPr>
              <a:t> avec le RPDSL</a:t>
            </a:r>
            <a:r>
              <a:rPr lang="fr-CA" sz="1600" b="1" dirty="0">
                <a:latin typeface="Calibri" panose="020F0502020204030204" pitchFamily="34" charset="0"/>
                <a:ea typeface="Calibri" panose="020F0502020204030204" pitchFamily="34" charset="0"/>
                <a:cs typeface="Calibri" panose="020F0502020204030204" pitchFamily="34" charset="0"/>
              </a:rPr>
              <a:t> (</a:t>
            </a:r>
            <a:r>
              <a:rPr lang="fr-CA" sz="1600" b="1" dirty="0">
                <a:effectLst/>
                <a:latin typeface="Calibri" panose="020F0502020204030204" pitchFamily="34" charset="0"/>
                <a:ea typeface="Calibri" panose="020F0502020204030204" pitchFamily="34" charset="0"/>
                <a:cs typeface="Calibri" panose="020F0502020204030204" pitchFamily="34" charset="0"/>
              </a:rPr>
              <a:t>octobre 2023);</a:t>
            </a:r>
            <a:endParaRPr lang="fr-CA" sz="5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fr-CA" sz="1600" b="1" dirty="0">
                <a:effectLst/>
                <a:latin typeface="Calibri" panose="020F0502020204030204" pitchFamily="34" charset="0"/>
                <a:ea typeface="Calibri" panose="020F0502020204030204" pitchFamily="34" charset="0"/>
                <a:cs typeface="Calibri" panose="020F0502020204030204" pitchFamily="34" charset="0"/>
              </a:rPr>
              <a:t>Création d’un</a:t>
            </a:r>
            <a:r>
              <a:rPr lang="fr-CA" sz="1600" b="1" dirty="0">
                <a:latin typeface="Calibri" panose="020F0502020204030204" pitchFamily="34" charset="0"/>
                <a:ea typeface="Calibri" panose="020F0502020204030204" pitchFamily="34" charset="0"/>
                <a:cs typeface="Calibri" panose="020F0502020204030204" pitchFamily="34" charset="0"/>
              </a:rPr>
              <a:t>e Fiducie d’Utilité sociale (FUS) pour la création de logements abordables pour les travailleurs; </a:t>
            </a:r>
            <a:endParaRPr lang="fr-CA" sz="1600" b="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Création de places en garderie (milieu familial) via le programme gouvernemental;</a:t>
            </a:r>
          </a:p>
          <a:p>
            <a:pPr algn="just">
              <a:lnSpc>
                <a:spcPct val="90000"/>
              </a:lnSpc>
            </a:pPr>
            <a:r>
              <a:rPr lang="fr-CA" sz="1600" b="1" dirty="0">
                <a:latin typeface="Calibri" panose="020F0502020204030204" pitchFamily="34" charset="0"/>
                <a:ea typeface="Calibri" panose="020F0502020204030204" pitchFamily="34" charset="0"/>
                <a:cs typeface="Calibri" panose="020F0502020204030204" pitchFamily="34" charset="0"/>
              </a:rPr>
              <a:t>Équipe MRC </a:t>
            </a:r>
            <a:r>
              <a:rPr lang="fr-CA" sz="1600" dirty="0">
                <a:latin typeface="Calibri" panose="020F0502020204030204" pitchFamily="34" charset="0"/>
                <a:ea typeface="Calibri" panose="020F0502020204030204" pitchFamily="34" charset="0"/>
                <a:cs typeface="Calibri" panose="020F0502020204030204" pitchFamily="34" charset="0"/>
              </a:rPr>
              <a:t>(Directrice générale et agente en </a:t>
            </a:r>
            <a:r>
              <a:rPr lang="fr-CA" sz="1600">
                <a:latin typeface="Calibri" panose="020F0502020204030204" pitchFamily="34" charset="0"/>
                <a:ea typeface="Calibri" panose="020F0502020204030204" pitchFamily="34" charset="0"/>
                <a:cs typeface="Calibri" panose="020F0502020204030204" pitchFamily="34" charset="0"/>
              </a:rPr>
              <a:t>DS dévouées, </a:t>
            </a:r>
            <a:r>
              <a:rPr lang="fr-CA" sz="1600" dirty="0">
                <a:latin typeface="Calibri" panose="020F0502020204030204" pitchFamily="34" charset="0"/>
                <a:ea typeface="Calibri" panose="020F0502020204030204" pitchFamily="34" charset="0"/>
                <a:cs typeface="Calibri" panose="020F0502020204030204" pitchFamily="34" charset="0"/>
              </a:rPr>
              <a:t>en action et à la recherche de solutions).</a:t>
            </a:r>
          </a:p>
          <a:p>
            <a:pPr>
              <a:lnSpc>
                <a:spcPct val="90000"/>
              </a:lnSpc>
            </a:pPr>
            <a:endParaRPr lang="fr-CA" sz="9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457200" lvl="1" indent="0">
              <a:lnSpc>
                <a:spcPct val="90000"/>
              </a:lnSpc>
              <a:buNone/>
            </a:pPr>
            <a:endParaRPr lang="fr-CA" sz="9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2187365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44D2A5B-D118-FE73-E575-B9C1E241E355}"/>
              </a:ext>
            </a:extLst>
          </p:cNvPr>
          <p:cNvSpPr>
            <a:spLocks noGrp="1"/>
          </p:cNvSpPr>
          <p:nvPr>
            <p:ph type="title"/>
            <p:custDataLst>
              <p:tags r:id="rId2"/>
            </p:custDataLst>
          </p:nvPr>
        </p:nvSpPr>
        <p:spPr>
          <a:xfrm>
            <a:off x="448733" y="1179151"/>
            <a:ext cx="4163729" cy="4463889"/>
          </a:xfrm>
        </p:spPr>
        <p:txBody>
          <a:bodyPr anchor="ct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RETOMBÉES CONCRÈTES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4"/>
            </p:custDataLst>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E2338F59-A5CD-435D-3225-EE1C3214DCCB}"/>
              </a:ext>
            </a:extLst>
          </p:cNvPr>
          <p:cNvSpPr>
            <a:spLocks noGrp="1"/>
          </p:cNvSpPr>
          <p:nvPr>
            <p:ph idx="1"/>
            <p:custDataLst>
              <p:tags r:id="rId5"/>
            </p:custDataLst>
          </p:nvPr>
        </p:nvSpPr>
        <p:spPr>
          <a:xfrm>
            <a:off x="4316362" y="0"/>
            <a:ext cx="7138220" cy="6858000"/>
          </a:xfrm>
        </p:spPr>
        <p:txBody>
          <a:bodyPr anchor="ctr">
            <a:normAutofit/>
          </a:bodyPr>
          <a:lstStyle/>
          <a:p>
            <a:pPr lvl="1"/>
            <a:endParaRPr lang="fr-CA" dirty="0">
              <a:latin typeface="Calibri" panose="020F0502020204030204" pitchFamily="34" charset="0"/>
              <a:ea typeface="Times New Roman" panose="02020603050405020304" pitchFamily="18" charset="0"/>
            </a:endParaRPr>
          </a:p>
          <a:p>
            <a:pPr lvl="1"/>
            <a:endParaRPr lang="fr-CA" dirty="0">
              <a:latin typeface="Calibri" panose="020F0502020204030204" pitchFamily="34" charset="0"/>
              <a:ea typeface="Times New Roman" panose="02020603050405020304" pitchFamily="18" charset="0"/>
            </a:endParaRPr>
          </a:p>
          <a:p>
            <a:pPr lvl="1"/>
            <a:endParaRPr lang="fr-CA" dirty="0">
              <a:latin typeface="Calibri" panose="020F0502020204030204" pitchFamily="34" charset="0"/>
              <a:ea typeface="Times New Roman" panose="02020603050405020304" pitchFamily="18" charset="0"/>
            </a:endParaRPr>
          </a:p>
          <a:p>
            <a:pPr lvl="1" algn="just">
              <a:buFont typeface="Wingdings" panose="05000000000000000000" pitchFamily="2" charset="2"/>
              <a:buChar char="Ø"/>
            </a:pPr>
            <a:r>
              <a:rPr lang="fr-CA" sz="1800" dirty="0">
                <a:latin typeface="Calibri" panose="020F0502020204030204" pitchFamily="34" charset="0"/>
                <a:ea typeface="Times New Roman" panose="02020603050405020304" pitchFamily="18" charset="0"/>
              </a:rPr>
              <a:t>Proximité avec des organismes communautaires : permet de maintenir un dialogue directement avec le milieu et surtout de mieux cibler le support que la MRC peut apporter; </a:t>
            </a:r>
          </a:p>
          <a:p>
            <a:pPr lvl="1" algn="just">
              <a:buFont typeface="Wingdings" panose="05000000000000000000" pitchFamily="2" charset="2"/>
              <a:buChar char="Ø"/>
            </a:pPr>
            <a:r>
              <a:rPr lang="fr-CA" sz="1800" dirty="0">
                <a:latin typeface="Calibri" panose="020F0502020204030204" pitchFamily="34" charset="0"/>
                <a:ea typeface="Times New Roman" panose="02020603050405020304" pitchFamily="18" charset="0"/>
              </a:rPr>
              <a:t>L’existence d’un comité des élus, d’un agent en DS et les actions qui en découlent permettent des discussions plus fréquentes au niveau de la table des maires : </a:t>
            </a:r>
          </a:p>
          <a:p>
            <a:pPr lvl="2" algn="just">
              <a:buFont typeface="Wingdings" panose="05000000000000000000" pitchFamily="2" charset="2"/>
              <a:buChar char="§"/>
            </a:pPr>
            <a:r>
              <a:rPr lang="fr-CA" sz="1800" dirty="0">
                <a:latin typeface="Calibri" panose="020F0502020204030204" pitchFamily="34" charset="0"/>
                <a:ea typeface="Times New Roman" panose="02020603050405020304" pitchFamily="18" charset="0"/>
              </a:rPr>
              <a:t>Plus on parle de DS, plus les maires comprennent leurs rôles, voient les possibilités d’implications et sont sensibilisés aux besoins de la population. </a:t>
            </a:r>
          </a:p>
          <a:p>
            <a:pPr lvl="1" algn="just">
              <a:buFont typeface="Wingdings" panose="05000000000000000000" pitchFamily="2" charset="2"/>
              <a:buChar char="Ø"/>
            </a:pPr>
            <a:r>
              <a:rPr lang="fr-CA" sz="1800" dirty="0">
                <a:effectLst/>
                <a:latin typeface="Calibri" panose="020F0502020204030204" pitchFamily="34" charset="0"/>
                <a:ea typeface="Times New Roman" panose="02020603050405020304" pitchFamily="18" charset="0"/>
              </a:rPr>
              <a:t>En siégeant sur différents comités, il est possible pour la MRC de faire des représentations dans un secteur </a:t>
            </a:r>
            <a:r>
              <a:rPr lang="fr-CA" sz="1800" dirty="0">
                <a:latin typeface="Calibri" panose="020F0502020204030204" pitchFamily="34" charset="0"/>
                <a:ea typeface="Times New Roman" panose="02020603050405020304" pitchFamily="18" charset="0"/>
              </a:rPr>
              <a:t>au bénéfice d’</a:t>
            </a:r>
            <a:r>
              <a:rPr lang="fr-CA" sz="1800" dirty="0">
                <a:effectLst/>
                <a:latin typeface="Calibri" panose="020F0502020204030204" pitchFamily="34" charset="0"/>
                <a:ea typeface="Times New Roman" panose="02020603050405020304" pitchFamily="18" charset="0"/>
              </a:rPr>
              <a:t>un autre; </a:t>
            </a:r>
          </a:p>
          <a:p>
            <a:pPr lvl="1" algn="just">
              <a:buFont typeface="Wingdings" panose="05000000000000000000" pitchFamily="2" charset="2"/>
              <a:buChar char="Ø"/>
            </a:pPr>
            <a:r>
              <a:rPr lang="fr-CA" sz="1800" dirty="0">
                <a:latin typeface="Calibri" panose="020F0502020204030204" pitchFamily="34" charset="0"/>
                <a:ea typeface="Times New Roman" panose="02020603050405020304" pitchFamily="18" charset="0"/>
              </a:rPr>
              <a:t>Identification d’une personne dans chacune des municipalités pour les relations en DS :</a:t>
            </a:r>
          </a:p>
          <a:p>
            <a:pPr lvl="2" algn="just">
              <a:buFont typeface="Wingdings" panose="05000000000000000000" pitchFamily="2" charset="2"/>
              <a:buChar char="§"/>
            </a:pPr>
            <a:r>
              <a:rPr lang="fr-CA" sz="1800" dirty="0">
                <a:latin typeface="Calibri" panose="020F0502020204030204" pitchFamily="34" charset="0"/>
                <a:ea typeface="Times New Roman" panose="02020603050405020304" pitchFamily="18" charset="0"/>
              </a:rPr>
              <a:t>Ex: pour les communications avec la population via une infolettre, diverses initiatives notamment avec les ainés et le maintien à domicile.</a:t>
            </a:r>
          </a:p>
          <a:p>
            <a:pPr marL="457200" lvl="1" indent="0">
              <a:buNone/>
            </a:pPr>
            <a:endParaRPr lang="fr-CA" dirty="0">
              <a:latin typeface="Calibri" panose="020F0502020204030204" pitchFamily="34" charset="0"/>
              <a:ea typeface="Times New Roman" panose="02020603050405020304" pitchFamily="18" charset="0"/>
            </a:endParaRPr>
          </a:p>
          <a:p>
            <a:endParaRPr lang="fr-CA"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321948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B0103E5-4C30-1A24-F2BE-3EC7AD76BC8D}"/>
              </a:ext>
            </a:extLst>
          </p:cNvPr>
          <p:cNvSpPr>
            <a:spLocks noGrp="1"/>
          </p:cNvSpPr>
          <p:nvPr>
            <p:ph type="title"/>
            <p:custDataLst>
              <p:tags r:id="rId2"/>
            </p:custDataLst>
          </p:nvPr>
        </p:nvSpPr>
        <p:spPr>
          <a:xfrm>
            <a:off x="-2" y="235974"/>
            <a:ext cx="12192002" cy="955872"/>
          </a:xfrm>
        </p:spPr>
        <p:txBody>
          <a:bodyP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RÔLES DES MUNICIPALITÉS ET MRC </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
        <p:nvSpPr>
          <p:cNvPr id="3" name="Espace réservé du contenu 2">
            <a:extLst>
              <a:ext uri="{FF2B5EF4-FFF2-40B4-BE49-F238E27FC236}">
                <a16:creationId xmlns:a16="http://schemas.microsoft.com/office/drawing/2014/main" id="{D33AB1CE-7221-C7C9-D869-AD93E1B78C85}"/>
              </a:ext>
            </a:extLst>
          </p:cNvPr>
          <p:cNvSpPr>
            <a:spLocks noGrp="1"/>
          </p:cNvSpPr>
          <p:nvPr>
            <p:ph idx="1"/>
            <p:custDataLst>
              <p:tags r:id="rId4"/>
            </p:custDataLst>
          </p:nvPr>
        </p:nvSpPr>
        <p:spPr>
          <a:xfrm>
            <a:off x="1333502" y="1191846"/>
            <a:ext cx="10563530" cy="5056553"/>
          </a:xfrm>
        </p:spPr>
        <p:txBody>
          <a:bodyPr>
            <a:normAutofit/>
          </a:bodyPr>
          <a:lstStyle/>
          <a:p>
            <a:pPr marL="228600" algn="just">
              <a:lnSpc>
                <a:spcPct val="90000"/>
              </a:lnSpc>
              <a:buFont typeface="Wingdings" panose="05000000000000000000" pitchFamily="2" charset="2"/>
              <a:buChar char="Ø"/>
            </a:pPr>
            <a:r>
              <a:rPr lang="fr-CA" sz="1600" dirty="0">
                <a:effectLst/>
                <a:latin typeface="Calibri" panose="020F0502020204030204" pitchFamily="34" charset="0"/>
                <a:ea typeface="Calibri" panose="020F0502020204030204" pitchFamily="34" charset="0"/>
              </a:rPr>
              <a:t>Chacun des acteurs a </a:t>
            </a:r>
            <a:r>
              <a:rPr lang="fr-CA" sz="1600" dirty="0">
                <a:latin typeface="Calibri" panose="020F0502020204030204" pitchFamily="34" charset="0"/>
                <a:ea typeface="Calibri" panose="020F0502020204030204" pitchFamily="34" charset="0"/>
              </a:rPr>
              <a:t>ses</a:t>
            </a:r>
            <a:r>
              <a:rPr lang="fr-CA" sz="1600" dirty="0">
                <a:effectLst/>
                <a:latin typeface="Calibri" panose="020F0502020204030204" pitchFamily="34" charset="0"/>
                <a:ea typeface="Calibri" panose="020F0502020204030204" pitchFamily="34" charset="0"/>
              </a:rPr>
              <a:t> propres res</a:t>
            </a:r>
            <a:r>
              <a:rPr lang="fr-CA" sz="1600" dirty="0">
                <a:latin typeface="Calibri" panose="020F0502020204030204" pitchFamily="34" charset="0"/>
                <a:ea typeface="Calibri" panose="020F0502020204030204" pitchFamily="34" charset="0"/>
              </a:rPr>
              <a:t>ponsabilités; </a:t>
            </a:r>
          </a:p>
          <a:p>
            <a:pPr marL="228600" algn="just">
              <a:lnSpc>
                <a:spcPct val="90000"/>
              </a:lnSpc>
              <a:buFont typeface="Wingdings" panose="05000000000000000000" pitchFamily="2" charset="2"/>
              <a:buChar char="Ø"/>
            </a:pPr>
            <a:r>
              <a:rPr lang="fr-CA" sz="1600" dirty="0">
                <a:effectLst/>
                <a:latin typeface="Calibri" panose="020F0502020204030204" pitchFamily="34" charset="0"/>
                <a:ea typeface="Calibri" panose="020F0502020204030204" pitchFamily="34" charset="0"/>
              </a:rPr>
              <a:t>Nous avons besoin de nos expert(e)s sur le terrain (organismes communautaires) et ceux-ci peuvent compter sur notre confiance;</a:t>
            </a:r>
          </a:p>
          <a:p>
            <a:pPr marL="228600" algn="just">
              <a:lnSpc>
                <a:spcPct val="90000"/>
              </a:lnSpc>
              <a:buFont typeface="Wingdings" panose="05000000000000000000" pitchFamily="2" charset="2"/>
              <a:buChar char="Ø"/>
            </a:pPr>
            <a:r>
              <a:rPr lang="fr-CA" sz="1600" dirty="0">
                <a:effectLst/>
                <a:latin typeface="Calibri" panose="020F0502020204030204" pitchFamily="34" charset="0"/>
                <a:ea typeface="Calibri" panose="020F0502020204030204" pitchFamily="34" charset="0"/>
              </a:rPr>
              <a:t>Le rôle/mandat de la MRC est évolutif et diversifié : </a:t>
            </a:r>
          </a:p>
          <a:p>
            <a:pPr marL="628650" lvl="1" algn="just">
              <a:lnSpc>
                <a:spcPct val="90000"/>
              </a:lnSpc>
              <a:buFont typeface="Wingdings" panose="05000000000000000000" pitchFamily="2" charset="2"/>
              <a:buChar char="§"/>
            </a:pPr>
            <a:r>
              <a:rPr lang="fr-CA" dirty="0">
                <a:latin typeface="Calibri" panose="020F0502020204030204" pitchFamily="34" charset="0"/>
                <a:ea typeface="Calibri" panose="020F0502020204030204" pitchFamily="34" charset="0"/>
              </a:rPr>
              <a:t>C</a:t>
            </a:r>
            <a:r>
              <a:rPr lang="fr-CA" dirty="0">
                <a:effectLst/>
                <a:latin typeface="Calibri" panose="020F0502020204030204" pitchFamily="34" charset="0"/>
                <a:ea typeface="Calibri" panose="020F0502020204030204" pitchFamily="34" charset="0"/>
              </a:rPr>
              <a:t>omme gouvernement de proximité, nous sommes de plus en plus interpelés en DS (services de garde, habitation, pénurie de bénévolat/main-d’œuvre, sécurité alimentaire, logement, etc.). </a:t>
            </a:r>
          </a:p>
          <a:p>
            <a:pPr marL="228600" algn="just">
              <a:lnSpc>
                <a:spcPct val="90000"/>
              </a:lnSpc>
              <a:buFont typeface="Wingdings" panose="05000000000000000000" pitchFamily="2" charset="2"/>
              <a:buChar char="Ø"/>
            </a:pPr>
            <a:r>
              <a:rPr lang="fr-CA" sz="1600" dirty="0">
                <a:effectLst/>
                <a:latin typeface="Calibri" panose="020F0502020204030204" pitchFamily="34" charset="0"/>
                <a:ea typeface="Calibri" panose="020F0502020204030204" pitchFamily="34" charset="0"/>
              </a:rPr>
              <a:t>En DS, la MRC peut avoir un rôle de facilitateur/collaborateur : </a:t>
            </a:r>
          </a:p>
          <a:p>
            <a:pPr marL="1085850" lvl="2" indent="-285750" algn="just">
              <a:lnSpc>
                <a:spcPct val="90000"/>
              </a:lnSpc>
              <a:buFont typeface="Arial" panose="020B0604020202020204" pitchFamily="34" charset="0"/>
              <a:buChar char="•"/>
            </a:pPr>
            <a:r>
              <a:rPr lang="fr-CA" sz="1600" dirty="0">
                <a:latin typeface="Calibri" panose="020F0502020204030204" pitchFamily="34" charset="0"/>
                <a:ea typeface="Calibri" panose="020F0502020204030204" pitchFamily="34" charset="0"/>
              </a:rPr>
              <a:t>P</a:t>
            </a:r>
            <a:r>
              <a:rPr lang="fr-CA" sz="1600" dirty="0">
                <a:effectLst/>
                <a:latin typeface="Calibri" panose="020F0502020204030204" pitchFamily="34" charset="0"/>
                <a:ea typeface="Calibri" panose="020F0502020204030204" pitchFamily="34" charset="0"/>
              </a:rPr>
              <a:t>roposer des outils; </a:t>
            </a:r>
          </a:p>
          <a:p>
            <a:pPr marL="1085850" lvl="2" indent="-285750" algn="just">
              <a:lnSpc>
                <a:spcPct val="90000"/>
              </a:lnSpc>
              <a:buFont typeface="Arial" panose="020B0604020202020204" pitchFamily="34" charset="0"/>
              <a:buChar char="•"/>
            </a:pPr>
            <a:r>
              <a:rPr lang="fr-CA" sz="1600" dirty="0">
                <a:latin typeface="Calibri" panose="020F0502020204030204" pitchFamily="34" charset="0"/>
                <a:ea typeface="Calibri" panose="020F0502020204030204" pitchFamily="34" charset="0"/>
              </a:rPr>
              <a:t>C</a:t>
            </a:r>
            <a:r>
              <a:rPr lang="fr-CA" sz="1600" dirty="0">
                <a:effectLst/>
                <a:latin typeface="Calibri" panose="020F0502020204030204" pitchFamily="34" charset="0"/>
                <a:ea typeface="Calibri" panose="020F0502020204030204" pitchFamily="34" charset="0"/>
              </a:rPr>
              <a:t>réer des contextes favorables aux différentes initiatives; </a:t>
            </a:r>
          </a:p>
          <a:p>
            <a:pPr marL="1085850" lvl="2" indent="-285750" algn="just">
              <a:lnSpc>
                <a:spcPct val="90000"/>
              </a:lnSpc>
              <a:buFont typeface="Arial" panose="020B0604020202020204" pitchFamily="34" charset="0"/>
              <a:buChar char="•"/>
            </a:pPr>
            <a:r>
              <a:rPr lang="fr-CA" sz="1600" dirty="0">
                <a:effectLst/>
                <a:latin typeface="Calibri" panose="020F0502020204030204" pitchFamily="34" charset="0"/>
                <a:ea typeface="Calibri" panose="020F0502020204030204" pitchFamily="34" charset="0"/>
              </a:rPr>
              <a:t>Soutenir les acteurs du milieu; </a:t>
            </a:r>
          </a:p>
          <a:p>
            <a:pPr marL="1085850" lvl="2" indent="-285750" algn="just">
              <a:lnSpc>
                <a:spcPct val="90000"/>
              </a:lnSpc>
              <a:buFont typeface="Arial" panose="020B0604020202020204" pitchFamily="34" charset="0"/>
              <a:buChar char="•"/>
            </a:pPr>
            <a:r>
              <a:rPr lang="fr-CA" sz="1600" dirty="0">
                <a:latin typeface="Calibri" panose="020F0502020204030204" pitchFamily="34" charset="0"/>
                <a:ea typeface="Calibri" panose="020F0502020204030204" pitchFamily="34" charset="0"/>
              </a:rPr>
              <a:t>C</a:t>
            </a:r>
            <a:r>
              <a:rPr lang="fr-CA" sz="1600" dirty="0">
                <a:effectLst/>
                <a:latin typeface="Calibri" panose="020F0502020204030204" pitchFamily="34" charset="0"/>
                <a:ea typeface="Calibri" panose="020F0502020204030204" pitchFamily="34" charset="0"/>
              </a:rPr>
              <a:t>réer et saisir </a:t>
            </a:r>
            <a:r>
              <a:rPr lang="fr-CA" sz="1600" dirty="0">
                <a:latin typeface="Calibri" panose="020F0502020204030204" pitchFamily="34" charset="0"/>
                <a:ea typeface="Calibri" panose="020F0502020204030204" pitchFamily="34" charset="0"/>
              </a:rPr>
              <a:t>le </a:t>
            </a:r>
            <a:r>
              <a:rPr lang="fr-CA" sz="1600" dirty="0" err="1">
                <a:effectLst/>
                <a:latin typeface="Calibri" panose="020F0502020204030204" pitchFamily="34" charset="0"/>
                <a:ea typeface="Calibri" panose="020F0502020204030204" pitchFamily="34" charset="0"/>
              </a:rPr>
              <a:t>momentum</a:t>
            </a:r>
            <a:r>
              <a:rPr lang="fr-CA" sz="1600" dirty="0">
                <a:effectLst/>
                <a:latin typeface="Calibri" panose="020F0502020204030204" pitchFamily="34" charset="0"/>
                <a:ea typeface="Calibri" panose="020F0502020204030204" pitchFamily="34" charset="0"/>
              </a:rPr>
              <a:t> pour agir; </a:t>
            </a:r>
          </a:p>
          <a:p>
            <a:pPr marL="1085850" lvl="2" indent="-285750" algn="just">
              <a:lnSpc>
                <a:spcPct val="90000"/>
              </a:lnSpc>
              <a:buFont typeface="Arial" panose="020B0604020202020204" pitchFamily="34" charset="0"/>
              <a:buChar char="•"/>
            </a:pPr>
            <a:r>
              <a:rPr lang="fr-CA" sz="1600" dirty="0">
                <a:effectLst/>
                <a:latin typeface="Calibri" panose="020F0502020204030204" pitchFamily="34" charset="0"/>
                <a:ea typeface="Calibri" panose="020F0502020204030204" pitchFamily="34" charset="0"/>
              </a:rPr>
              <a:t>Faire les représentations politiques nécessaires lors de situations qui le nécessitent; </a:t>
            </a:r>
          </a:p>
          <a:p>
            <a:pPr marL="1085850" lvl="2" indent="-285750" algn="just">
              <a:lnSpc>
                <a:spcPct val="90000"/>
              </a:lnSpc>
              <a:buFont typeface="Arial" panose="020B0604020202020204" pitchFamily="34" charset="0"/>
              <a:buChar char="•"/>
            </a:pPr>
            <a:r>
              <a:rPr lang="fr-CA" sz="1600" dirty="0">
                <a:latin typeface="Calibri" panose="020F0502020204030204" pitchFamily="34" charset="0"/>
                <a:ea typeface="Calibri" panose="020F0502020204030204" pitchFamily="34" charset="0"/>
              </a:rPr>
              <a:t>T</a:t>
            </a:r>
            <a:r>
              <a:rPr lang="fr-CA" sz="1600" dirty="0">
                <a:effectLst/>
                <a:latin typeface="Calibri" panose="020F0502020204030204" pitchFamily="34" charset="0"/>
                <a:ea typeface="Calibri" panose="020F0502020204030204" pitchFamily="34" charset="0"/>
              </a:rPr>
              <a:t>ravailler sur un enjeu commun dont l’ampleur dépasse la mission quotidienne.  </a:t>
            </a:r>
          </a:p>
          <a:p>
            <a:pPr marL="0" indent="0">
              <a:lnSpc>
                <a:spcPct val="90000"/>
              </a:lnSpc>
              <a:buNone/>
            </a:pPr>
            <a:endParaRPr lang="fr-CA" sz="1400" dirty="0">
              <a:effectLst/>
              <a:latin typeface="Calibri" panose="020F0502020204030204" pitchFamily="34" charset="0"/>
              <a:ea typeface="Calibri" panose="020F0502020204030204" pitchFamily="34" charset="0"/>
            </a:endParaRPr>
          </a:p>
          <a:p>
            <a:pPr>
              <a:lnSpc>
                <a:spcPct val="90000"/>
              </a:lnSpc>
            </a:pPr>
            <a:endParaRPr lang="fr-CA" sz="14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2356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64F1657-60B5-0458-FE2C-D9ED1C2BBC29}"/>
              </a:ext>
            </a:extLst>
          </p:cNvPr>
          <p:cNvSpPr>
            <a:spLocks noGrp="1"/>
          </p:cNvSpPr>
          <p:nvPr>
            <p:ph type="title"/>
            <p:custDataLst>
              <p:tags r:id="rId2"/>
            </p:custDataLst>
          </p:nvPr>
        </p:nvSpPr>
        <p:spPr>
          <a:xfrm>
            <a:off x="206478" y="1179151"/>
            <a:ext cx="4138118" cy="4463889"/>
          </a:xfrm>
        </p:spPr>
        <p:txBody>
          <a:bodyPr anchor="ctr">
            <a:normAutofit/>
          </a:bodyPr>
          <a:lstStyle/>
          <a:p>
            <a:pPr algn="ctr"/>
            <a:r>
              <a:rPr lang="fr-CA" sz="32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QUE PEUT-ON FAIRE CONCRÈTEMENT?</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4"/>
            </p:custDataLst>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CE0E3447-656E-B93D-BE6B-595F2330C2A4}"/>
              </a:ext>
            </a:extLst>
          </p:cNvPr>
          <p:cNvSpPr>
            <a:spLocks noGrp="1"/>
          </p:cNvSpPr>
          <p:nvPr>
            <p:ph idx="1"/>
            <p:custDataLst>
              <p:tags r:id="rId5"/>
            </p:custDataLst>
          </p:nvPr>
        </p:nvSpPr>
        <p:spPr>
          <a:xfrm>
            <a:off x="4344596" y="589935"/>
            <a:ext cx="7178810" cy="6046838"/>
          </a:xfrm>
        </p:spPr>
        <p:txBody>
          <a:bodyPr anchor="ctr">
            <a:normAutofit lnSpcReduction="10000"/>
          </a:bodyPr>
          <a:lstStyle/>
          <a:p>
            <a:pPr lvl="1">
              <a:lnSpc>
                <a:spcPct val="90000"/>
              </a:lnSpc>
            </a:pPr>
            <a:endParaRPr lang="fr-CA" sz="1300" dirty="0"/>
          </a:p>
          <a:p>
            <a:pPr lvl="1">
              <a:lnSpc>
                <a:spcPct val="90000"/>
              </a:lnSpc>
            </a:pPr>
            <a:endParaRPr lang="fr-CA" sz="1300" dirty="0"/>
          </a:p>
          <a:p>
            <a:pPr lvl="1"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Assurer une présence sur les tables de concertation/comités pour comprendre la réalité des organismes et augmenter la proximité avec ceux-ci sur le territoire;</a:t>
            </a:r>
          </a:p>
          <a:p>
            <a:pPr lvl="1"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Identifier un responsable dans chacune des municipalités (élus ou administration) qui serait la porte d’entrée pour les organismes;</a:t>
            </a:r>
          </a:p>
          <a:p>
            <a:pPr lvl="1"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Porter régulièrement le sujet au conseil des maires :</a:t>
            </a:r>
          </a:p>
          <a:p>
            <a:pPr lvl="2" algn="just">
              <a:lnSpc>
                <a:spcPct val="90000"/>
              </a:lnSpc>
              <a:buFont typeface="Arial" panose="020B0604020202020204" pitchFamily="34" charset="0"/>
              <a:buChar char="•"/>
            </a:pPr>
            <a:r>
              <a:rPr lang="fr-CA" sz="1700" dirty="0">
                <a:latin typeface="Calibri" panose="020F0502020204030204" pitchFamily="34" charset="0"/>
                <a:ea typeface="Calibri" panose="020F0502020204030204" pitchFamily="34" charset="0"/>
                <a:cs typeface="Calibri" panose="020F0502020204030204" pitchFamily="34" charset="0"/>
              </a:rPr>
              <a:t>Nommer les bonnes initiatives des autres municipalités (ex.: partager entre les maires les initiatives en logement, les changements réglementaires (densité douce). </a:t>
            </a:r>
          </a:p>
          <a:p>
            <a:pPr lvl="1"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Représentations politiques selon les enjeux identifiés par les organismes communautaires;</a:t>
            </a:r>
          </a:p>
          <a:p>
            <a:pPr lvl="1" algn="just">
              <a:lnSpc>
                <a:spcPct val="90000"/>
              </a:lnSpc>
              <a:buFont typeface="Wingdings" panose="05000000000000000000" pitchFamily="2" charset="2"/>
              <a:buChar char="Ø"/>
            </a:pPr>
            <a:r>
              <a:rPr lang="fr-CA" sz="1700" dirty="0">
                <a:latin typeface="Calibri" panose="020F0502020204030204" pitchFamily="34" charset="0"/>
                <a:ea typeface="Calibri" panose="020F0502020204030204" pitchFamily="34" charset="0"/>
                <a:cs typeface="Calibri" panose="020F0502020204030204" pitchFamily="34" charset="0"/>
              </a:rPr>
              <a:t>Identifier les besoins des organismes (au-delà de l’aspect monétaire) :</a:t>
            </a:r>
          </a:p>
          <a:p>
            <a:pPr lvl="2"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Faciliter l’accès aux salles municipales pour les ateliers/activités;</a:t>
            </a:r>
            <a:endParaRPr lang="fr-CA" sz="1700" dirty="0">
              <a:latin typeface="Calibri" panose="020F0502020204030204" pitchFamily="34" charset="0"/>
              <a:ea typeface="Calibri" panose="020F0502020204030204" pitchFamily="34" charset="0"/>
              <a:cs typeface="Calibri" panose="020F0502020204030204" pitchFamily="34" charset="0"/>
            </a:endParaRPr>
          </a:p>
          <a:p>
            <a:pPr lvl="2"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Liaison avec la SQ pour les stationnements sécuritaires </a:t>
            </a:r>
            <a:r>
              <a:rPr lang="fr-CA" sz="1700" dirty="0">
                <a:latin typeface="Calibri" panose="020F0502020204030204" pitchFamily="34" charset="0"/>
                <a:ea typeface="Calibri" panose="020F0502020204030204" pitchFamily="34" charset="0"/>
                <a:cs typeface="Calibri" panose="020F0502020204030204" pitchFamily="34" charset="0"/>
              </a:rPr>
              <a:t>lors</a:t>
            </a:r>
            <a:r>
              <a:rPr lang="fr-CA" sz="1700" dirty="0">
                <a:effectLst/>
                <a:latin typeface="Calibri" panose="020F0502020204030204" pitchFamily="34" charset="0"/>
                <a:ea typeface="Calibri" panose="020F0502020204030204" pitchFamily="34" charset="0"/>
                <a:cs typeface="Calibri" panose="020F0502020204030204" pitchFamily="34" charset="0"/>
              </a:rPr>
              <a:t> </a:t>
            </a:r>
            <a:r>
              <a:rPr lang="fr-CA" sz="1700" dirty="0">
                <a:latin typeface="Calibri" panose="020F0502020204030204" pitchFamily="34" charset="0"/>
                <a:ea typeface="Calibri" panose="020F0502020204030204" pitchFamily="34" charset="0"/>
                <a:cs typeface="Calibri" panose="020F0502020204030204" pitchFamily="34" charset="0"/>
              </a:rPr>
              <a:t>d</a:t>
            </a:r>
            <a:r>
              <a:rPr lang="fr-CA" sz="1700" dirty="0">
                <a:effectLst/>
                <a:latin typeface="Calibri" panose="020F0502020204030204" pitchFamily="34" charset="0"/>
                <a:ea typeface="Calibri" panose="020F0502020204030204" pitchFamily="34" charset="0"/>
                <a:cs typeface="Calibri" panose="020F0502020204030204" pitchFamily="34" charset="0"/>
              </a:rPr>
              <a:t>es échanges de garde d’enfants (nommé par l’Ombrelle);</a:t>
            </a:r>
            <a:endParaRPr lang="fr-CA" sz="1700" dirty="0">
              <a:latin typeface="Calibri" panose="020F0502020204030204" pitchFamily="34" charset="0"/>
              <a:ea typeface="Calibri" panose="020F0502020204030204" pitchFamily="34" charset="0"/>
              <a:cs typeface="Calibri" panose="020F0502020204030204" pitchFamily="34" charset="0"/>
            </a:endParaRPr>
          </a:p>
          <a:p>
            <a:pPr lvl="2" algn="just">
              <a:lnSpc>
                <a:spcPct val="90000"/>
              </a:lnSpc>
              <a:buFont typeface="Wingdings" panose="05000000000000000000" pitchFamily="2" charset="2"/>
              <a:buChar char="§"/>
            </a:pPr>
            <a:r>
              <a:rPr lang="fr-CA" sz="1700" dirty="0">
                <a:effectLst/>
                <a:latin typeface="Calibri" panose="020F0502020204030204" pitchFamily="34" charset="0"/>
                <a:ea typeface="Calibri" panose="020F0502020204030204" pitchFamily="34" charset="0"/>
                <a:cs typeface="Calibri" panose="020F0502020204030204" pitchFamily="34" charset="0"/>
              </a:rPr>
              <a:t>Liaison avec la SQ pour la gratuité des enquêtes juridiques pour les nouveaux bénévoles (nommé par la pédiatrie sociale);</a:t>
            </a:r>
            <a:endParaRPr lang="fr-CA" sz="1700" dirty="0">
              <a:latin typeface="Calibri" panose="020F0502020204030204" pitchFamily="34" charset="0"/>
              <a:ea typeface="Calibri" panose="020F0502020204030204" pitchFamily="34" charset="0"/>
              <a:cs typeface="Calibri" panose="020F0502020204030204" pitchFamily="34" charset="0"/>
            </a:endParaRPr>
          </a:p>
          <a:p>
            <a:pPr lvl="2" algn="just">
              <a:lnSpc>
                <a:spcPct val="90000"/>
              </a:lnSpc>
              <a:buFont typeface="Wingdings" panose="05000000000000000000" pitchFamily="2" charset="2"/>
              <a:buChar char="§"/>
            </a:pPr>
            <a:r>
              <a:rPr lang="fr-CA" sz="1700" dirty="0">
                <a:latin typeface="Calibri" panose="020F0502020204030204" pitchFamily="34" charset="0"/>
                <a:ea typeface="Calibri" panose="020F0502020204030204" pitchFamily="34" charset="0"/>
                <a:cs typeface="Calibri" panose="020F0502020204030204" pitchFamily="34" charset="0"/>
              </a:rPr>
              <a:t>Faciliter, via les plateformes municipales, la </a:t>
            </a:r>
            <a:r>
              <a:rPr lang="fr-CA" sz="1700" dirty="0">
                <a:effectLst/>
                <a:latin typeface="Calibri" panose="020F0502020204030204" pitchFamily="34" charset="0"/>
                <a:ea typeface="Calibri" panose="020F0502020204030204" pitchFamily="34" charset="0"/>
                <a:cs typeface="Calibri" panose="020F0502020204030204" pitchFamily="34" charset="0"/>
              </a:rPr>
              <a:t>diffusion d’informations des organismes vers la population.</a:t>
            </a:r>
          </a:p>
          <a:p>
            <a:pPr lvl="1">
              <a:lnSpc>
                <a:spcPct val="90000"/>
              </a:lnSpc>
            </a:pPr>
            <a:endParaRPr lang="fr-CA" dirty="0">
              <a:latin typeface="Calibri" panose="020F0502020204030204" pitchFamily="34" charset="0"/>
              <a:ea typeface="Calibri" panose="020F0502020204030204" pitchFamily="34" charset="0"/>
              <a:cs typeface="Calibri" panose="020F0502020204030204" pitchFamily="34" charset="0"/>
            </a:endParaRPr>
          </a:p>
          <a:p>
            <a:pPr lvl="2">
              <a:lnSpc>
                <a:spcPct val="90000"/>
              </a:lnSpc>
            </a:pPr>
            <a:endParaRPr lang="fr-CA" sz="1300" dirty="0"/>
          </a:p>
          <a:p>
            <a:pPr lvl="1">
              <a:lnSpc>
                <a:spcPct val="90000"/>
              </a:lnSpc>
            </a:pPr>
            <a:endParaRPr lang="fr-CA" sz="1300" dirty="0"/>
          </a:p>
          <a:p>
            <a:pPr lvl="1">
              <a:lnSpc>
                <a:spcPct val="90000"/>
              </a:lnSpc>
            </a:pPr>
            <a:endParaRPr lang="fr-CA" sz="1300"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CA"/>
          </a:p>
        </p:txBody>
      </p:sp>
    </p:spTree>
    <p:extLst>
      <p:ext uri="{BB962C8B-B14F-4D97-AF65-F5344CB8AC3E}">
        <p14:creationId xmlns:p14="http://schemas.microsoft.com/office/powerpoint/2010/main" val="2660509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4.xml><?xml version="1.0" encoding="utf-8"?>
<p:tagLst xmlns:a="http://schemas.openxmlformats.org/drawingml/2006/main" xmlns:r="http://schemas.openxmlformats.org/officeDocument/2006/relationships" xmlns:p="http://schemas.openxmlformats.org/presentationml/2006/main">
  <p:tag name="NUM" val="5"/>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4"/>
</p:tagLst>
</file>

<file path=ppt/tags/tag29.xml><?xml version="1.0" encoding="utf-8"?>
<p:tagLst xmlns:a="http://schemas.openxmlformats.org/drawingml/2006/main" xmlns:r="http://schemas.openxmlformats.org/officeDocument/2006/relationships" xmlns:p="http://schemas.openxmlformats.org/presentationml/2006/main">
  <p:tag name="NUM" val="5"/>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5"/>
</p:tagLst>
</file>

<file path=ppt/tags/tag35.xml><?xml version="1.0" encoding="utf-8"?>
<p:tagLst xmlns:a="http://schemas.openxmlformats.org/drawingml/2006/main" xmlns:r="http://schemas.openxmlformats.org/officeDocument/2006/relationships" xmlns:p="http://schemas.openxmlformats.org/presentationml/2006/main">
  <p:tag name="NUM" val="6"/>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5"/>
</p:tagLst>
</file>

<file path=ppt/tags/tag46.xml><?xml version="1.0" encoding="utf-8"?>
<p:tagLst xmlns:a="http://schemas.openxmlformats.org/drawingml/2006/main" xmlns:r="http://schemas.openxmlformats.org/officeDocument/2006/relationships" xmlns:p="http://schemas.openxmlformats.org/presentationml/2006/main">
  <p:tag name="NUM" val="6"/>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5"/>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6"/>
</p:tagLst>
</file>

<file path=ppt/tags/tag58.xml><?xml version="1.0" encoding="utf-8"?>
<p:tagLst xmlns:a="http://schemas.openxmlformats.org/drawingml/2006/main" xmlns:r="http://schemas.openxmlformats.org/officeDocument/2006/relationships" xmlns:p="http://schemas.openxmlformats.org/presentationml/2006/main">
  <p:tag name="NUM" val="7"/>
</p:tagLst>
</file>

<file path=ppt/tags/tag59.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60.xml><?xml version="1.0" encoding="utf-8"?>
<p:tagLst xmlns:a="http://schemas.openxmlformats.org/drawingml/2006/main" xmlns:r="http://schemas.openxmlformats.org/officeDocument/2006/relationships" xmlns:p="http://schemas.openxmlformats.org/presentationml/2006/main">
  <p:tag name="NUM" val="9"/>
</p:tagLst>
</file>

<file path=ppt/tags/tag61.xml><?xml version="1.0" encoding="utf-8"?>
<p:tagLst xmlns:a="http://schemas.openxmlformats.org/drawingml/2006/main" xmlns:r="http://schemas.openxmlformats.org/officeDocument/2006/relationships" xmlns:p="http://schemas.openxmlformats.org/presentationml/2006/main">
  <p:tag name="NUM" val="10"/>
</p:tagLst>
</file>

<file path=ppt/tags/tag62.xml><?xml version="1.0" encoding="utf-8"?>
<p:tagLst xmlns:a="http://schemas.openxmlformats.org/drawingml/2006/main" xmlns:r="http://schemas.openxmlformats.org/officeDocument/2006/relationships" xmlns:p="http://schemas.openxmlformats.org/presentationml/2006/main">
  <p:tag name="NUM" val="11"/>
</p:tagLst>
</file>

<file path=ppt/tags/tag63.xml><?xml version="1.0" encoding="utf-8"?>
<p:tagLst xmlns:a="http://schemas.openxmlformats.org/drawingml/2006/main" xmlns:r="http://schemas.openxmlformats.org/officeDocument/2006/relationships" xmlns:p="http://schemas.openxmlformats.org/presentationml/2006/main">
  <p:tag name="NUM" val="12"/>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441</TotalTime>
  <Words>2045</Words>
  <Application>Microsoft Office PowerPoint</Application>
  <PresentationFormat>Grand écran</PresentationFormat>
  <Paragraphs>168</Paragraphs>
  <Slides>11</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Trebuchet MS</vt:lpstr>
      <vt:lpstr>Wingdings</vt:lpstr>
      <vt:lpstr>Wingdings 3</vt:lpstr>
      <vt:lpstr>Facette</vt:lpstr>
      <vt:lpstr>Intégration des principes de développement social :</vt:lpstr>
      <vt:lpstr>IMPLICATION MRC – HISTORIQUE</vt:lpstr>
      <vt:lpstr>IMPLICATION MRC (2022)</vt:lpstr>
      <vt:lpstr>PLAN D’ACTION DS (2022-2027)</vt:lpstr>
      <vt:lpstr>IMPLICATION MRC (2023-2024)</vt:lpstr>
      <vt:lpstr>NOS ACCOMPLISSEMENTS</vt:lpstr>
      <vt:lpstr>RETOMBÉES CONCRÈTES</vt:lpstr>
      <vt:lpstr>RÔLES DES MUNICIPALITÉS ET MRC </vt:lpstr>
      <vt:lpstr>QUE PEUT-ON FAIRE CONCRÈTEMENT?</vt:lpstr>
      <vt:lpstr>REGARD VERS LE FUTUR</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Intégration des principes de développement social:</dc:title>
  <dc:creator>Kim Meyer</dc:creator>
  <cp:lastModifiedBy>Kim Meyer</cp:lastModifiedBy>
  <cp:revision>37</cp:revision>
  <dcterms:created xsi:type="dcterms:W3CDTF">2024-02-22T13:59:13Z</dcterms:created>
  <dcterms:modified xsi:type="dcterms:W3CDTF">2024-02-27T19:25:10Z</dcterms:modified>
</cp:coreProperties>
</file>