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embeddedFontLst>
    <p:embeddedFont>
      <p:font typeface="Roboto" panose="02000000000000000000" pitchFamily="2" charset="0"/>
      <p:regular r:id="rId25"/>
      <p:bold r:id="rId26"/>
      <p:italic r:id="rId27"/>
      <p:boldItalic r:id="rId28"/>
    </p:embeddedFont>
    <p:embeddedFont>
      <p:font typeface="Roboto Medium" panose="02000000000000000000" pitchFamily="2"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LyK18ya5vzgrzfQxpYtAi6NwR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09" autoAdjust="0"/>
  </p:normalViewPr>
  <p:slideViewPr>
    <p:cSldViewPr snapToGrid="0">
      <p:cViewPr varScale="1">
        <p:scale>
          <a:sx n="77" d="100"/>
          <a:sy n="77" d="100"/>
        </p:scale>
        <p:origin x="260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CA"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2.publicationsduquebec.gouv.qc.ca/dynamicSearch/telecharge.php?type=5&amp;file=2017C13F.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atistique.quebec.ca/fr/document/leconomie-sociale-au-quebec-portrait-statistiqu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tatistique.quebec.ca/fr/document/leconomie-sociale-au-quebec-portrait-statistiqu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rsquare.be/fr/bibliotheque/reequilibrer-la-societ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statistique.quebec.ca/fr/document/leconomie-sociale-au-quebec-portrait-statistiqu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74f172ed2c_0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dirty="0"/>
              <a:t>Sarah</a:t>
            </a:r>
          </a:p>
          <a:p>
            <a:pPr marL="0" lvl="0" indent="0" algn="l" rtl="0">
              <a:lnSpc>
                <a:spcPct val="100000"/>
              </a:lnSpc>
              <a:spcBef>
                <a:spcPts val="0"/>
              </a:spcBef>
              <a:spcAft>
                <a:spcPts val="0"/>
              </a:spcAft>
              <a:buSzPts val="1100"/>
              <a:buNone/>
            </a:pPr>
            <a:r>
              <a:rPr lang="fr-CA" dirty="0"/>
              <a:t>Se présenter</a:t>
            </a:r>
            <a:endParaRPr dirty="0"/>
          </a:p>
          <a:p>
            <a:pPr marL="0" lvl="0" indent="0" algn="l" rtl="0">
              <a:lnSpc>
                <a:spcPct val="100000"/>
              </a:lnSpc>
              <a:spcBef>
                <a:spcPts val="0"/>
              </a:spcBef>
              <a:spcAft>
                <a:spcPts val="0"/>
              </a:spcAft>
              <a:buSzPts val="1100"/>
              <a:buNone/>
            </a:pPr>
            <a:r>
              <a:rPr lang="fr-CA" dirty="0"/>
              <a:t>Si pas trop de monde : petit tour de table</a:t>
            </a:r>
            <a:endParaRPr dirty="0"/>
          </a:p>
        </p:txBody>
      </p:sp>
      <p:sp>
        <p:nvSpPr>
          <p:cNvPr id="193" name="Google Shape;193;g174f172ed2c_0_2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050" dirty="0"/>
              <a:t>Caro</a:t>
            </a:r>
          </a:p>
          <a:p>
            <a:pPr marL="0" lvl="0" indent="0" algn="l" rtl="0">
              <a:lnSpc>
                <a:spcPct val="100000"/>
              </a:lnSpc>
              <a:spcBef>
                <a:spcPts val="0"/>
              </a:spcBef>
              <a:spcAft>
                <a:spcPts val="0"/>
              </a:spcAft>
              <a:buSzPts val="1400"/>
              <a:buNone/>
            </a:pPr>
            <a:endParaRPr lang="fr-CA" sz="1050" dirty="0">
              <a:solidFill>
                <a:srgbClr val="212529"/>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lang="fr-CA" sz="1050" dirty="0">
              <a:solidFill>
                <a:srgbClr val="212529"/>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r>
              <a:rPr lang="fr-CA" sz="1050" dirty="0">
                <a:solidFill>
                  <a:srgbClr val="212529"/>
                </a:solidFill>
                <a:highlight>
                  <a:srgbClr val="FFFFFF"/>
                </a:highlight>
                <a:latin typeface="Verdana"/>
                <a:ea typeface="Verdana"/>
                <a:cs typeface="Verdana"/>
                <a:sym typeface="Verdana"/>
              </a:rPr>
              <a:t>Loi sur l'économie sociale, RLRQ c E-1.1.1</a:t>
            </a:r>
          </a:p>
          <a:p>
            <a:pPr marL="0" lvl="0" indent="0" algn="l" rtl="0">
              <a:lnSpc>
                <a:spcPct val="100000"/>
              </a:lnSpc>
              <a:spcBef>
                <a:spcPts val="0"/>
              </a:spcBef>
              <a:spcAft>
                <a:spcPts val="0"/>
              </a:spcAft>
              <a:buSzPts val="1400"/>
              <a:buNone/>
            </a:pPr>
            <a:endParaRPr lang="fr-CA" sz="1050" dirty="0">
              <a:solidFill>
                <a:srgbClr val="212529"/>
              </a:solidFill>
              <a:highlight>
                <a:srgbClr val="FFFFFF"/>
              </a:highlight>
              <a:latin typeface="Verdana"/>
              <a:ea typeface="Verdana"/>
              <a:sym typeface="Verdana"/>
            </a:endParaRPr>
          </a:p>
          <a:p>
            <a:pPr marL="0" lvl="0" indent="0" algn="l" rtl="0">
              <a:lnSpc>
                <a:spcPct val="100000"/>
              </a:lnSpc>
              <a:spcBef>
                <a:spcPts val="0"/>
              </a:spcBef>
              <a:spcAft>
                <a:spcPts val="0"/>
              </a:spcAft>
              <a:buSzPts val="1400"/>
              <a:buNone/>
            </a:pPr>
            <a:endParaRPr lang="fr-CA" sz="1050" dirty="0">
              <a:solidFill>
                <a:srgbClr val="212529"/>
              </a:solidFill>
              <a:highlight>
                <a:srgbClr val="FFFFFF"/>
              </a:highlight>
              <a:latin typeface="Verdana"/>
              <a:ea typeface="Verdana"/>
              <a:sym typeface="Verdana"/>
            </a:endParaRPr>
          </a:p>
          <a:p>
            <a:pPr marL="0" lvl="0" indent="0" algn="l" rtl="0">
              <a:lnSpc>
                <a:spcPct val="100000"/>
              </a:lnSpc>
              <a:spcBef>
                <a:spcPts val="0"/>
              </a:spcBef>
              <a:spcAft>
                <a:spcPts val="0"/>
              </a:spcAft>
              <a:buSzPts val="1400"/>
              <a:buNone/>
            </a:pPr>
            <a:r>
              <a:rPr lang="fr-CA" sz="1050" dirty="0">
                <a:solidFill>
                  <a:srgbClr val="212529"/>
                </a:solidFill>
                <a:highlight>
                  <a:srgbClr val="FFFFFF"/>
                </a:highlight>
                <a:latin typeface="Verdana"/>
                <a:ea typeface="Verdana"/>
                <a:sym typeface="Verdana"/>
              </a:rPr>
              <a:t>OBNL : volet marchand, gouvernance démocratique, </a:t>
            </a:r>
            <a:r>
              <a:rPr lang="fr-CA" sz="1050" dirty="0" err="1">
                <a:solidFill>
                  <a:srgbClr val="212529"/>
                </a:solidFill>
                <a:highlight>
                  <a:srgbClr val="FFFFFF"/>
                </a:highlight>
                <a:latin typeface="Verdana"/>
                <a:ea typeface="Verdana"/>
                <a:sym typeface="Verdana"/>
              </a:rPr>
              <a:t>membership</a:t>
            </a:r>
            <a:r>
              <a:rPr lang="fr-CA" sz="1050" dirty="0">
                <a:solidFill>
                  <a:srgbClr val="212529"/>
                </a:solidFill>
                <a:highlight>
                  <a:srgbClr val="FFFFFF"/>
                </a:highlight>
                <a:latin typeface="Verdana"/>
                <a:ea typeface="Verdana"/>
                <a:sym typeface="Verdana"/>
              </a:rPr>
              <a:t> fermé vs ouvert, règlements généraux</a:t>
            </a:r>
          </a:p>
        </p:txBody>
      </p:sp>
      <p:sp>
        <p:nvSpPr>
          <p:cNvPr id="256" name="Google Shape;256;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a:t>Sarah</a:t>
            </a:r>
            <a:endParaRPr dirty="0"/>
          </a:p>
        </p:txBody>
      </p:sp>
      <p:sp>
        <p:nvSpPr>
          <p:cNvPr id="264" name="Google Shape;26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a:t>Sarah</a:t>
            </a:r>
          </a:p>
          <a:p>
            <a:pPr marL="0" lvl="0" indent="0" algn="l" rtl="0">
              <a:lnSpc>
                <a:spcPct val="100000"/>
              </a:lnSpc>
              <a:spcBef>
                <a:spcPts val="0"/>
              </a:spcBef>
              <a:spcAft>
                <a:spcPts val="0"/>
              </a:spcAft>
              <a:buSzPts val="1400"/>
              <a:buNone/>
            </a:pPr>
            <a:endParaRPr lang="fr-CA" dirty="0"/>
          </a:p>
          <a:p>
            <a:pPr marL="0" lvl="0" indent="0" algn="l" rtl="0">
              <a:lnSpc>
                <a:spcPct val="100000"/>
              </a:lnSpc>
              <a:spcBef>
                <a:spcPts val="0"/>
              </a:spcBef>
              <a:spcAft>
                <a:spcPts val="0"/>
              </a:spcAft>
              <a:buSzPts val="1400"/>
              <a:buNone/>
            </a:pPr>
            <a:r>
              <a:rPr lang="fr-CA" dirty="0"/>
              <a:t>Part de plus loin, mais cours plus vite</a:t>
            </a:r>
            <a:endParaRPr dirty="0"/>
          </a:p>
          <a:p>
            <a:pPr marL="0" lvl="0" indent="0" algn="l" rtl="0">
              <a:lnSpc>
                <a:spcPct val="100000"/>
              </a:lnSpc>
              <a:spcBef>
                <a:spcPts val="0"/>
              </a:spcBef>
              <a:spcAft>
                <a:spcPts val="0"/>
              </a:spcAft>
              <a:buSzPts val="1400"/>
              <a:buNone/>
            </a:pPr>
            <a:r>
              <a:rPr lang="fr-CA" dirty="0"/>
              <a:t>*Incluent Desjardins</a:t>
            </a:r>
            <a:endParaRPr dirty="0"/>
          </a:p>
        </p:txBody>
      </p:sp>
      <p:sp>
        <p:nvSpPr>
          <p:cNvPr id="288" name="Google Shape;28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CA" sz="1100" dirty="0"/>
              <a:t>Sarah</a:t>
            </a:r>
            <a:endParaRPr sz="1100" dirty="0"/>
          </a:p>
        </p:txBody>
      </p:sp>
      <p:sp>
        <p:nvSpPr>
          <p:cNvPr id="295" name="Google Shape;295;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b="1" i="1" u="sng" dirty="0">
                <a:solidFill>
                  <a:schemeClr val="hlink"/>
                </a:solidFill>
                <a:hlinkClick r:id="rId3"/>
              </a:rPr>
              <a:t>Caro</a:t>
            </a:r>
          </a:p>
          <a:p>
            <a:pPr marL="0" lvl="0" indent="0" algn="l" rtl="0">
              <a:lnSpc>
                <a:spcPct val="100000"/>
              </a:lnSpc>
              <a:spcBef>
                <a:spcPts val="0"/>
              </a:spcBef>
              <a:spcAft>
                <a:spcPts val="0"/>
              </a:spcAft>
              <a:buSzPts val="1400"/>
              <a:buNone/>
            </a:pPr>
            <a:endParaRPr lang="fr-CA" b="1" i="1" u="sng" dirty="0">
              <a:solidFill>
                <a:schemeClr val="hlink"/>
              </a:solidFill>
              <a:hlinkClick r:id="rId3"/>
            </a:endParaRPr>
          </a:p>
          <a:p>
            <a:pPr marL="0" lvl="0" indent="0" algn="l" rtl="0">
              <a:lnSpc>
                <a:spcPct val="100000"/>
              </a:lnSpc>
              <a:spcBef>
                <a:spcPts val="0"/>
              </a:spcBef>
              <a:spcAft>
                <a:spcPts val="0"/>
              </a:spcAft>
              <a:buSzPts val="1400"/>
              <a:buNone/>
            </a:pPr>
            <a:r>
              <a:rPr lang="fr-CA" b="1" i="1" u="sng" dirty="0">
                <a:solidFill>
                  <a:schemeClr val="hlink"/>
                </a:solidFill>
                <a:hlinkClick r:id="rId3"/>
              </a:rPr>
              <a:t>Loi 122 : Loi visant principalement à reconnaître que les municipalités sont des gouvernements de proximité et à augmenter à ce titre leur autonomie et leurs pouvoirs (2017)</a:t>
            </a:r>
            <a:endParaRPr b="1" i="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CA" dirty="0"/>
              <a:t>142. La Loi sur les compétences municipales (chapitre C-47.1) est modifiée par l’insertion, après l'article 91, du suivant : </a:t>
            </a:r>
            <a:br>
              <a:rPr lang="fr-CA" dirty="0"/>
            </a:br>
            <a:br>
              <a:rPr lang="fr-CA" dirty="0"/>
            </a:br>
            <a:r>
              <a:rPr lang="fr-CA" dirty="0"/>
              <a:t>« 91.1. </a:t>
            </a:r>
            <a:r>
              <a:rPr lang="fr-CA" b="1" dirty="0"/>
              <a:t>Toute municipalité locale </a:t>
            </a:r>
            <a:r>
              <a:rPr lang="fr-CA" dirty="0"/>
              <a:t>peut accorder une aide à toute coopérative de solidarité qui s’est, par ses statuts, interdit d’attribuer une ristourne ou de verser un intérêt sur toute catégorie de parts privilégiées sauf si cette ristourne est attribuée ou si cet intérêt est versé à une municipalité, à l’Union des municipalités du Québec ou à la Fédération québécoise des municipalités locales et régionales (FQM).</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CA" dirty="0"/>
              <a:t>145. Cette loi est modifiée par l’insertion, après l'article 123, du suivant : </a:t>
            </a:r>
            <a:br>
              <a:rPr lang="fr-CA" dirty="0"/>
            </a:br>
            <a:br>
              <a:rPr lang="fr-CA" dirty="0"/>
            </a:br>
            <a:r>
              <a:rPr lang="fr-CA" dirty="0"/>
              <a:t>« 123.1. Toute </a:t>
            </a:r>
            <a:r>
              <a:rPr lang="fr-CA" b="1" dirty="0"/>
              <a:t>municipalité régionale de comté </a:t>
            </a:r>
            <a:r>
              <a:rPr lang="fr-CA" dirty="0"/>
              <a:t>peut accorder une aide à toute coopérative de solidarité qui s’est, par ses statuts, interdit d’attribuer une ristourne ou de verser un intérêt sur toute catégorie de parts privilégiées sauf si cette ristourne est attribuée ou si cet intérêt est versé à une municipalité, à l’Union des municipalités du Québec ou à la Fédération québécoise des municipalités locales et régionales (FQM). ». </a:t>
            </a:r>
            <a:endParaRPr dirty="0"/>
          </a:p>
        </p:txBody>
      </p:sp>
      <p:sp>
        <p:nvSpPr>
          <p:cNvPr id="303" name="Google Shape;303;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fr-CA" sz="1100" dirty="0">
                <a:latin typeface="Arial"/>
                <a:ea typeface="Arial"/>
                <a:cs typeface="Arial"/>
                <a:sym typeface="Arial"/>
              </a:rPr>
              <a:t>Caro</a:t>
            </a:r>
          </a:p>
          <a:p>
            <a:pPr marL="0" lvl="0" indent="0" algn="l" rtl="0">
              <a:lnSpc>
                <a:spcPct val="115000"/>
              </a:lnSpc>
              <a:spcBef>
                <a:spcPts val="0"/>
              </a:spcBef>
              <a:spcAft>
                <a:spcPts val="0"/>
              </a:spcAft>
              <a:buSzPts val="1400"/>
              <a:buNone/>
            </a:pPr>
            <a:endParaRPr sz="1100" dirty="0">
              <a:latin typeface="Arial"/>
              <a:ea typeface="Arial"/>
              <a:cs typeface="Arial"/>
              <a:sym typeface="Arial"/>
            </a:endParaRPr>
          </a:p>
          <a:p>
            <a:pPr marL="0" lvl="0" indent="0" algn="l" rtl="0">
              <a:lnSpc>
                <a:spcPct val="115000"/>
              </a:lnSpc>
              <a:spcBef>
                <a:spcPts val="0"/>
              </a:spcBef>
              <a:spcAft>
                <a:spcPts val="0"/>
              </a:spcAft>
              <a:buSzPts val="1400"/>
              <a:buNone/>
            </a:pPr>
            <a:r>
              <a:rPr lang="fr-CA" sz="1100" dirty="0">
                <a:latin typeface="Arial"/>
                <a:ea typeface="Arial"/>
                <a:cs typeface="Arial"/>
                <a:sym typeface="Arial"/>
              </a:rPr>
              <a:t>Document TIESS: Analyse de douze expériences innovantes et inspirantes : p. 3</a:t>
            </a:r>
            <a:endParaRPr sz="1100" dirty="0">
              <a:latin typeface="Arial"/>
              <a:ea typeface="Arial"/>
              <a:cs typeface="Arial"/>
              <a:sym typeface="Arial"/>
            </a:endParaRPr>
          </a:p>
          <a:p>
            <a:pPr marL="0" lvl="0" indent="0" algn="l" rtl="0">
              <a:lnSpc>
                <a:spcPct val="115000"/>
              </a:lnSpc>
              <a:spcBef>
                <a:spcPts val="0"/>
              </a:spcBef>
              <a:spcAft>
                <a:spcPts val="0"/>
              </a:spcAft>
              <a:buSzPts val="1400"/>
              <a:buNone/>
            </a:pPr>
            <a:endParaRPr sz="1100" dirty="0">
              <a:latin typeface="Arial"/>
              <a:ea typeface="Arial"/>
              <a:cs typeface="Arial"/>
              <a:sym typeface="Arial"/>
            </a:endParaRPr>
          </a:p>
          <a:p>
            <a:pPr marL="0" lvl="0" indent="0" algn="l" rtl="0">
              <a:lnSpc>
                <a:spcPct val="115000"/>
              </a:lnSpc>
              <a:spcBef>
                <a:spcPts val="0"/>
              </a:spcBef>
              <a:spcAft>
                <a:spcPts val="0"/>
              </a:spcAft>
              <a:buSzPts val="1400"/>
              <a:buNone/>
            </a:pPr>
            <a:r>
              <a:rPr lang="fr-CA" sz="1100" dirty="0">
                <a:latin typeface="Arial"/>
                <a:ea typeface="Arial"/>
                <a:cs typeface="Arial"/>
                <a:sym typeface="Arial"/>
              </a:rPr>
              <a:t>“Nouvelle formes de gouvernance et nouveaux modèles d’organisations qui entraînent des nouveaux partages de pouvoirs et de revenus”</a:t>
            </a:r>
            <a:endParaRPr sz="1100" dirty="0">
              <a:latin typeface="Arial"/>
              <a:ea typeface="Arial"/>
              <a:cs typeface="Arial"/>
              <a:sym typeface="Arial"/>
            </a:endParaRPr>
          </a:p>
        </p:txBody>
      </p:sp>
      <p:sp>
        <p:nvSpPr>
          <p:cNvPr id="309" name="Google Shape;30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CA" dirty="0">
                <a:highlight>
                  <a:srgbClr val="FFFF00"/>
                </a:highlight>
              </a:rPr>
              <a:t>Caro</a:t>
            </a:r>
            <a:endParaRPr dirty="0">
              <a:highlight>
                <a:srgbClr val="FFFF00"/>
              </a:highlight>
            </a:endParaRPr>
          </a:p>
        </p:txBody>
      </p:sp>
      <p:sp>
        <p:nvSpPr>
          <p:cNvPr id="315" name="Google Shape;31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a:solidFill>
                  <a:srgbClr val="333333"/>
                </a:solidFill>
                <a:highlight>
                  <a:srgbClr val="B0B734"/>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Caro</a:t>
            </a:r>
          </a:p>
          <a:p>
            <a:pPr marL="0" lvl="0" indent="0" algn="l" rtl="0">
              <a:lnSpc>
                <a:spcPct val="100000"/>
              </a:lnSpc>
              <a:spcBef>
                <a:spcPts val="0"/>
              </a:spcBef>
              <a:spcAft>
                <a:spcPts val="0"/>
              </a:spcAft>
              <a:buSzPts val="1400"/>
              <a:buNone/>
            </a:pPr>
            <a:endParaRPr lang="fr-CA" dirty="0">
              <a:solidFill>
                <a:srgbClr val="333333"/>
              </a:solidFill>
              <a:highlight>
                <a:srgbClr val="B0B734"/>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400"/>
              <a:buNone/>
            </a:pPr>
            <a:r>
              <a:rPr lang="fr-CA" dirty="0">
                <a:solidFill>
                  <a:srgbClr val="333333"/>
                </a:solidFill>
                <a:highlight>
                  <a:srgbClr val="B0B734"/>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L’économie sociale, c’est d’abord et avant tout une </a:t>
            </a:r>
            <a:r>
              <a:rPr lang="fr-CA" b="1" dirty="0">
                <a:solidFill>
                  <a:srgbClr val="333333"/>
                </a:solidFill>
                <a:highlight>
                  <a:srgbClr val="B0B734"/>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réponse collective aux défis communs</a:t>
            </a:r>
            <a:r>
              <a:rPr lang="fr-CA" dirty="0">
                <a:solidFill>
                  <a:srgbClr val="333333"/>
                </a:solidFill>
                <a:highlight>
                  <a:srgbClr val="B0B734"/>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fr-CA" sz="650" dirty="0">
                <a:solidFill>
                  <a:srgbClr val="1F1F1F"/>
                </a:solidFill>
                <a:highlight>
                  <a:schemeClr val="lt1"/>
                </a:highlight>
                <a:latin typeface="Arial"/>
                <a:ea typeface="Arial"/>
                <a:cs typeface="Arial"/>
                <a:sym typeface="Arial"/>
              </a:rPr>
              <a:t> (Chantier)</a:t>
            </a:r>
            <a:endParaRPr sz="650" dirty="0">
              <a:solidFill>
                <a:srgbClr val="1F1F1F"/>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endParaRPr sz="650" dirty="0">
              <a:solidFill>
                <a:srgbClr val="1F1F1F"/>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endParaRPr sz="650" dirty="0">
              <a:solidFill>
                <a:srgbClr val="1F1F1F"/>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r>
              <a:rPr lang="fr-CA" sz="650" dirty="0">
                <a:solidFill>
                  <a:srgbClr val="1F1F1F"/>
                </a:solidFill>
                <a:highlight>
                  <a:schemeClr val="lt1"/>
                </a:highlight>
                <a:latin typeface="Arial"/>
                <a:ea typeface="Arial"/>
                <a:cs typeface="Arial"/>
                <a:sym typeface="Arial"/>
              </a:rPr>
              <a:t>Autres ex. au </a:t>
            </a:r>
            <a:r>
              <a:rPr lang="fr-CA" sz="650" dirty="0" err="1">
                <a:solidFill>
                  <a:srgbClr val="1F1F1F"/>
                </a:solidFill>
                <a:highlight>
                  <a:schemeClr val="lt1"/>
                </a:highlight>
                <a:latin typeface="Arial"/>
                <a:ea typeface="Arial"/>
                <a:cs typeface="Arial"/>
                <a:sym typeface="Arial"/>
              </a:rPr>
              <a:t>Qc</a:t>
            </a:r>
            <a:r>
              <a:rPr lang="fr-CA" sz="650" dirty="0">
                <a:solidFill>
                  <a:srgbClr val="1F1F1F"/>
                </a:solidFill>
                <a:highlight>
                  <a:schemeClr val="lt1"/>
                </a:highlight>
                <a:latin typeface="Arial"/>
                <a:ea typeface="Arial"/>
                <a:cs typeface="Arial"/>
                <a:sym typeface="Arial"/>
              </a:rPr>
              <a:t> : </a:t>
            </a:r>
            <a:endParaRPr sz="650" dirty="0">
              <a:solidFill>
                <a:srgbClr val="1F1F1F"/>
              </a:solidFill>
              <a:highlight>
                <a:schemeClr val="lt1"/>
              </a:highlight>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650" dirty="0">
              <a:solidFill>
                <a:srgbClr val="1F1F1F"/>
              </a:solidFill>
              <a:highlight>
                <a:schemeClr val="lt1"/>
              </a:highlight>
              <a:latin typeface="Arial"/>
              <a:ea typeface="Arial"/>
              <a:cs typeface="Arial"/>
              <a:sym typeface="Arial"/>
            </a:endParaRPr>
          </a:p>
          <a:p>
            <a:pPr marL="0" lvl="0" indent="0" algn="l" rtl="0">
              <a:lnSpc>
                <a:spcPct val="115000"/>
              </a:lnSpc>
              <a:spcBef>
                <a:spcPts val="0"/>
              </a:spcBef>
              <a:spcAft>
                <a:spcPts val="0"/>
              </a:spcAft>
              <a:buSzPts val="1400"/>
              <a:buNone/>
            </a:pPr>
            <a:r>
              <a:rPr lang="fr-CA" dirty="0"/>
              <a:t>Mais NB : en développement local et régional, pas de recette miracle, magique!</a:t>
            </a:r>
            <a:endParaRPr dirty="0"/>
          </a:p>
          <a:p>
            <a:pPr marL="0" lvl="0" indent="0" algn="l" rtl="0">
              <a:lnSpc>
                <a:spcPct val="115000"/>
              </a:lnSpc>
              <a:spcBef>
                <a:spcPts val="0"/>
              </a:spcBef>
              <a:spcAft>
                <a:spcPts val="0"/>
              </a:spcAft>
              <a:buSzPts val="1400"/>
              <a:buNone/>
            </a:pPr>
            <a:r>
              <a:rPr lang="fr-CA" dirty="0"/>
              <a:t>Il faut s'inspirer de ce qui se fait ailleurs, voir les possibilités, pour réfléchir et trouver la formule qui saura répondre aux besoins, défis et réalités de vos milieux! </a:t>
            </a:r>
            <a:endParaRPr dirty="0"/>
          </a:p>
          <a:p>
            <a:pPr marL="0" lvl="0" indent="0" algn="l" rtl="0">
              <a:lnSpc>
                <a:spcPct val="115000"/>
              </a:lnSpc>
              <a:spcBef>
                <a:spcPts val="0"/>
              </a:spcBef>
              <a:spcAft>
                <a:spcPts val="0"/>
              </a:spcAft>
              <a:buSzPts val="1400"/>
              <a:buNone/>
            </a:pPr>
            <a:endParaRPr dirty="0"/>
          </a:p>
        </p:txBody>
      </p:sp>
      <p:sp>
        <p:nvSpPr>
          <p:cNvPr id="320" name="Google Shape;32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CA" dirty="0">
                <a:highlight>
                  <a:srgbClr val="FFFF00"/>
                </a:highlight>
              </a:rPr>
              <a:t>Sarah</a:t>
            </a:r>
            <a:endParaRPr dirty="0">
              <a:highlight>
                <a:srgbClr val="FFFF00"/>
              </a:highlight>
            </a:endParaRPr>
          </a:p>
        </p:txBody>
      </p:sp>
      <p:sp>
        <p:nvSpPr>
          <p:cNvPr id="329" name="Google Shape;32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u="none" dirty="0">
                <a:solidFill>
                  <a:srgbClr val="333333"/>
                </a:solidFill>
                <a:highlight>
                  <a:srgbClr val="B0B734"/>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Sarah</a:t>
            </a:r>
          </a:p>
          <a:p>
            <a:pPr marL="0" lvl="0" indent="0" algn="l" rtl="0">
              <a:lnSpc>
                <a:spcPct val="100000"/>
              </a:lnSpc>
              <a:spcBef>
                <a:spcPts val="0"/>
              </a:spcBef>
              <a:spcAft>
                <a:spcPts val="0"/>
              </a:spcAft>
              <a:buSzPts val="1400"/>
              <a:buNone/>
            </a:pPr>
            <a:endParaRPr lang="fr-CA" dirty="0">
              <a:solidFill>
                <a:srgbClr val="333333"/>
              </a:solidFill>
              <a:highlight>
                <a:srgbClr val="B0B734"/>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400"/>
              <a:buNone/>
            </a:pPr>
            <a:r>
              <a:rPr lang="fr-CA" dirty="0">
                <a:solidFill>
                  <a:srgbClr val="333333"/>
                </a:solidFill>
                <a:highlight>
                  <a:srgbClr val="B0B734"/>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L’économie sociale, c’est d’abord et avant tout une </a:t>
            </a:r>
            <a:r>
              <a:rPr lang="fr-CA" b="1" dirty="0">
                <a:solidFill>
                  <a:srgbClr val="333333"/>
                </a:solidFill>
                <a:highlight>
                  <a:srgbClr val="B0B734"/>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réponse collective aux défis communs</a:t>
            </a:r>
            <a:r>
              <a:rPr lang="fr-CA" dirty="0">
                <a:solidFill>
                  <a:srgbClr val="333333"/>
                </a:solidFill>
                <a:highlight>
                  <a:srgbClr val="B0B734"/>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fr-CA" sz="650" dirty="0">
                <a:solidFill>
                  <a:srgbClr val="1F1F1F"/>
                </a:solidFill>
                <a:highlight>
                  <a:schemeClr val="lt1"/>
                </a:highlight>
                <a:latin typeface="Arial"/>
                <a:ea typeface="Arial"/>
                <a:cs typeface="Arial"/>
                <a:sym typeface="Arial"/>
              </a:rPr>
              <a:t> (Chantier)</a:t>
            </a:r>
            <a:endParaRPr sz="650" dirty="0">
              <a:solidFill>
                <a:srgbClr val="1F1F1F"/>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endParaRPr sz="650" dirty="0">
              <a:solidFill>
                <a:srgbClr val="1F1F1F"/>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endParaRPr sz="650" dirty="0">
              <a:solidFill>
                <a:srgbClr val="1F1F1F"/>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r>
              <a:rPr lang="fr-CA" sz="650" dirty="0">
                <a:solidFill>
                  <a:srgbClr val="1F1F1F"/>
                </a:solidFill>
                <a:highlight>
                  <a:schemeClr val="lt1"/>
                </a:highlight>
                <a:latin typeface="Arial"/>
                <a:ea typeface="Arial"/>
                <a:cs typeface="Arial"/>
                <a:sym typeface="Arial"/>
              </a:rPr>
              <a:t>Autres ex. au </a:t>
            </a:r>
            <a:r>
              <a:rPr lang="fr-CA" sz="650" dirty="0" err="1">
                <a:solidFill>
                  <a:srgbClr val="1F1F1F"/>
                </a:solidFill>
                <a:highlight>
                  <a:schemeClr val="lt1"/>
                </a:highlight>
                <a:latin typeface="Arial"/>
                <a:ea typeface="Arial"/>
                <a:cs typeface="Arial"/>
                <a:sym typeface="Arial"/>
              </a:rPr>
              <a:t>Qc</a:t>
            </a:r>
            <a:r>
              <a:rPr lang="fr-CA" sz="650" dirty="0">
                <a:solidFill>
                  <a:srgbClr val="1F1F1F"/>
                </a:solidFill>
                <a:highlight>
                  <a:schemeClr val="lt1"/>
                </a:highlight>
                <a:latin typeface="Arial"/>
                <a:ea typeface="Arial"/>
                <a:cs typeface="Arial"/>
                <a:sym typeface="Arial"/>
              </a:rPr>
              <a:t> : </a:t>
            </a:r>
            <a:endParaRPr sz="650" dirty="0">
              <a:solidFill>
                <a:srgbClr val="1F1F1F"/>
              </a:solidFill>
              <a:highlight>
                <a:schemeClr val="lt1"/>
              </a:highlight>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650" dirty="0">
              <a:solidFill>
                <a:srgbClr val="1F1F1F"/>
              </a:solidFill>
              <a:highlight>
                <a:schemeClr val="lt1"/>
              </a:highlight>
              <a:latin typeface="Arial"/>
              <a:ea typeface="Arial"/>
              <a:cs typeface="Arial"/>
              <a:sym typeface="Arial"/>
            </a:endParaRPr>
          </a:p>
          <a:p>
            <a:pPr marL="0" lvl="0" indent="0" algn="l" rtl="0">
              <a:lnSpc>
                <a:spcPct val="115000"/>
              </a:lnSpc>
              <a:spcBef>
                <a:spcPts val="0"/>
              </a:spcBef>
              <a:spcAft>
                <a:spcPts val="0"/>
              </a:spcAft>
              <a:buSzPts val="1400"/>
              <a:buNone/>
            </a:pPr>
            <a:r>
              <a:rPr lang="fr-CA" dirty="0"/>
              <a:t>Mais NB : en développement local et régional, pas de recette miracle, magique!</a:t>
            </a:r>
            <a:endParaRPr dirty="0"/>
          </a:p>
          <a:p>
            <a:pPr marL="0" lvl="0" indent="0" algn="l" rtl="0">
              <a:lnSpc>
                <a:spcPct val="115000"/>
              </a:lnSpc>
              <a:spcBef>
                <a:spcPts val="0"/>
              </a:spcBef>
              <a:spcAft>
                <a:spcPts val="0"/>
              </a:spcAft>
              <a:buSzPts val="1400"/>
              <a:buNone/>
            </a:pPr>
            <a:r>
              <a:rPr lang="fr-CA" dirty="0"/>
              <a:t>Il faut s'inspirer de ce qui se fait ailleurs, voir les possibilités, pour réfléchir et trouver la formule qui saura répondre aux besoins, défis et réalités de vos milieux! </a:t>
            </a:r>
            <a:endParaRPr dirty="0"/>
          </a:p>
          <a:p>
            <a:pPr marL="0" lvl="0" indent="0" algn="l" rtl="0">
              <a:lnSpc>
                <a:spcPct val="115000"/>
              </a:lnSpc>
              <a:spcBef>
                <a:spcPts val="0"/>
              </a:spcBef>
              <a:spcAft>
                <a:spcPts val="0"/>
              </a:spcAft>
              <a:buSzPts val="1400"/>
              <a:buNone/>
            </a:pPr>
            <a:r>
              <a:rPr lang="fr-CA" dirty="0"/>
              <a:t>Et on est là, ainsi que Loisirs Laurentides pour vous aider là-dedans!</a:t>
            </a:r>
            <a:endParaRPr dirty="0"/>
          </a:p>
        </p:txBody>
      </p:sp>
      <p:sp>
        <p:nvSpPr>
          <p:cNvPr id="334" name="Google Shape;33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1400"/>
              </a:spcAft>
              <a:buSzPts val="1400"/>
              <a:buNone/>
            </a:pPr>
            <a:r>
              <a:rPr lang="fr-CA" dirty="0"/>
              <a:t>Sarah</a:t>
            </a:r>
            <a:endParaRPr dirty="0"/>
          </a:p>
        </p:txBody>
      </p:sp>
      <p:sp>
        <p:nvSpPr>
          <p:cNvPr id="202" name="Google Shape;20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lvl="0" indent="0" algn="l" rtl="0">
              <a:lnSpc>
                <a:spcPct val="115000"/>
              </a:lnSpc>
              <a:spcBef>
                <a:spcPts val="0"/>
              </a:spcBef>
              <a:spcAft>
                <a:spcPts val="0"/>
              </a:spcAft>
              <a:buSzPts val="1100"/>
              <a:buNone/>
            </a:pPr>
            <a:r>
              <a:rPr lang="fr-CA" sz="1100" dirty="0"/>
              <a:t>Caro</a:t>
            </a:r>
          </a:p>
          <a:p>
            <a:pPr marL="158750" lvl="0" indent="0" algn="l" rtl="0">
              <a:lnSpc>
                <a:spcPct val="115000"/>
              </a:lnSpc>
              <a:spcBef>
                <a:spcPts val="0"/>
              </a:spcBef>
              <a:spcAft>
                <a:spcPts val="0"/>
              </a:spcAft>
              <a:buSzPts val="1100"/>
              <a:buNone/>
            </a:pPr>
            <a:endParaRPr lang="fr-CA" sz="1100" dirty="0"/>
          </a:p>
          <a:p>
            <a:pPr marL="457200" lvl="0" indent="-298450" algn="l" rtl="0">
              <a:lnSpc>
                <a:spcPct val="115000"/>
              </a:lnSpc>
              <a:spcBef>
                <a:spcPts val="0"/>
              </a:spcBef>
              <a:spcAft>
                <a:spcPts val="0"/>
              </a:spcAft>
              <a:buSzPts val="1100"/>
              <a:buAutoNum type="arabicPeriod"/>
            </a:pPr>
            <a:r>
              <a:rPr lang="fr-CA" sz="1100" dirty="0"/>
              <a:t>Vision partagée de la nécessité du projet et quelles sont ses conditions de réalisation: clarifier le besoins, identifier des solutions, des parties prenantes</a:t>
            </a:r>
            <a:endParaRPr sz="1100" dirty="0"/>
          </a:p>
          <a:p>
            <a:pPr marL="457200" lvl="0" indent="-298450" algn="l" rtl="0">
              <a:lnSpc>
                <a:spcPct val="115000"/>
              </a:lnSpc>
              <a:spcBef>
                <a:spcPts val="0"/>
              </a:spcBef>
              <a:spcAft>
                <a:spcPts val="0"/>
              </a:spcAft>
              <a:buSzPts val="1100"/>
              <a:buAutoNum type="arabicPeriod"/>
            </a:pPr>
            <a:r>
              <a:rPr lang="fr-CA" sz="1100" dirty="0"/>
              <a:t>Apprendre à se connaître:  débuter par des initiatives de plus petites envergure, y aller de manière évolutive </a:t>
            </a:r>
            <a:endParaRPr sz="1100" dirty="0"/>
          </a:p>
          <a:p>
            <a:pPr marL="457200" lvl="0" indent="-298450" algn="l" rtl="0">
              <a:lnSpc>
                <a:spcPct val="115000"/>
              </a:lnSpc>
              <a:spcBef>
                <a:spcPts val="0"/>
              </a:spcBef>
              <a:spcAft>
                <a:spcPts val="0"/>
              </a:spcAft>
              <a:buSzPts val="1100"/>
              <a:buAutoNum type="arabicPeriod"/>
            </a:pPr>
            <a:r>
              <a:rPr lang="fr-CA" sz="1100" dirty="0"/>
              <a:t>Mobiliser et créer des partenariats diversifiés (Établir des partenariats clairs et durables (surpasser les aléas politiques)</a:t>
            </a:r>
            <a:endParaRPr sz="1100" dirty="0"/>
          </a:p>
          <a:p>
            <a:pPr marL="457200" lvl="0" indent="-298450" algn="l" rtl="0">
              <a:lnSpc>
                <a:spcPct val="115000"/>
              </a:lnSpc>
              <a:spcBef>
                <a:spcPts val="0"/>
              </a:spcBef>
              <a:spcAft>
                <a:spcPts val="0"/>
              </a:spcAft>
              <a:buSzPts val="1100"/>
              <a:buAutoNum type="arabicPeriod"/>
            </a:pPr>
            <a:r>
              <a:rPr lang="fr-CA" sz="1100" dirty="0"/>
              <a:t>Démystifier l’économie sociale (informer, impliquer, et mobiliser)</a:t>
            </a:r>
            <a:endParaRPr sz="1100" dirty="0"/>
          </a:p>
          <a:p>
            <a:pPr marL="457200" lvl="0" indent="-298450" algn="l" rtl="0">
              <a:lnSpc>
                <a:spcPct val="115000"/>
              </a:lnSpc>
              <a:spcBef>
                <a:spcPts val="0"/>
              </a:spcBef>
              <a:spcAft>
                <a:spcPts val="0"/>
              </a:spcAft>
              <a:buSzPts val="1100"/>
              <a:buAutoNum type="arabicPeriod"/>
            </a:pPr>
            <a:r>
              <a:rPr lang="fr-CA" sz="1100" dirty="0"/>
              <a:t>Identifier un modèle d’affaires: cibler le marché et clarifier le lien d’usage</a:t>
            </a:r>
            <a:endParaRPr sz="1100" dirty="0"/>
          </a:p>
          <a:p>
            <a:pPr marL="457200" lvl="0" indent="-298450" algn="l" rtl="0">
              <a:lnSpc>
                <a:spcPct val="115000"/>
              </a:lnSpc>
              <a:spcBef>
                <a:spcPts val="0"/>
              </a:spcBef>
              <a:spcAft>
                <a:spcPts val="0"/>
              </a:spcAft>
              <a:buSzPts val="1100"/>
              <a:buAutoNum type="arabicPeriod"/>
            </a:pPr>
            <a:r>
              <a:rPr lang="fr-CA" sz="1100" dirty="0"/>
              <a:t>Stratégie de desserte des services</a:t>
            </a:r>
            <a:endParaRPr sz="1100" dirty="0"/>
          </a:p>
          <a:p>
            <a:pPr marL="457200" lvl="0" indent="-298450" algn="l" rtl="0">
              <a:lnSpc>
                <a:spcPct val="115000"/>
              </a:lnSpc>
              <a:spcBef>
                <a:spcPts val="0"/>
              </a:spcBef>
              <a:spcAft>
                <a:spcPts val="0"/>
              </a:spcAft>
              <a:buSzPts val="1100"/>
              <a:buAutoNum type="arabicPeriod"/>
            </a:pPr>
            <a:r>
              <a:rPr lang="fr-CA" sz="1100" dirty="0"/>
              <a:t>Les conditions financières au démarrage</a:t>
            </a:r>
            <a:endParaRPr sz="1100" dirty="0"/>
          </a:p>
          <a:p>
            <a:pPr marL="457200" lvl="0" indent="-298450" algn="l" rtl="0">
              <a:lnSpc>
                <a:spcPct val="115000"/>
              </a:lnSpc>
              <a:spcBef>
                <a:spcPts val="0"/>
              </a:spcBef>
              <a:spcAft>
                <a:spcPts val="0"/>
              </a:spcAft>
              <a:buSzPts val="1100"/>
              <a:buAutoNum type="arabicPeriod"/>
            </a:pPr>
            <a:r>
              <a:rPr lang="fr-CA" sz="1100" dirty="0"/>
              <a:t>Les conditions de développement </a:t>
            </a:r>
            <a:endParaRPr sz="1100" dirty="0"/>
          </a:p>
          <a:p>
            <a:pPr marL="457200" lvl="0" indent="-298450" algn="l" rtl="0">
              <a:lnSpc>
                <a:spcPct val="115000"/>
              </a:lnSpc>
              <a:spcBef>
                <a:spcPts val="0"/>
              </a:spcBef>
              <a:spcAft>
                <a:spcPts val="0"/>
              </a:spcAft>
              <a:buSzPts val="1100"/>
              <a:buAutoNum type="arabicPeriod"/>
            </a:pPr>
            <a:r>
              <a:rPr lang="fr-CA" sz="1100" dirty="0"/>
              <a:t>Faire preuve de leadership et de ténacité (lourdeur, obstacles, concertation, imprévus) </a:t>
            </a:r>
            <a:endParaRPr sz="1100"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p:txBody>
      </p:sp>
      <p:sp>
        <p:nvSpPr>
          <p:cNvPr id="340" name="Google Shape;340;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74f172ed2c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dirty="0"/>
              <a:t>Caro</a:t>
            </a:r>
            <a:endParaRPr dirty="0"/>
          </a:p>
        </p:txBody>
      </p:sp>
      <p:sp>
        <p:nvSpPr>
          <p:cNvPr id="346" name="Google Shape;346;g174f172ed2c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CA" sz="1100" dirty="0"/>
              <a:t>Sarah</a:t>
            </a:r>
          </a:p>
          <a:p>
            <a:pPr marL="0" lvl="0" indent="0" algn="l" rtl="0">
              <a:lnSpc>
                <a:spcPct val="100000"/>
              </a:lnSpc>
              <a:spcBef>
                <a:spcPts val="0"/>
              </a:spcBef>
              <a:spcAft>
                <a:spcPts val="0"/>
              </a:spcAft>
              <a:buClr>
                <a:schemeClr val="dk1"/>
              </a:buClr>
              <a:buSzPts val="1100"/>
              <a:buFont typeface="Arial"/>
              <a:buNone/>
            </a:pPr>
            <a:r>
              <a:rPr lang="fr-CA" sz="1100" dirty="0"/>
              <a:t>Miser sur les alliances entre des municipalités, des acteurs de l’économie sociale et la communauté pour trouver des réponses novatrices aux besoins présents </a:t>
            </a:r>
            <a:endParaRPr sz="1100" dirty="0"/>
          </a:p>
          <a:p>
            <a:pPr marL="0" lvl="0" indent="0" algn="l" rtl="0">
              <a:lnSpc>
                <a:spcPct val="100000"/>
              </a:lnSpc>
              <a:spcBef>
                <a:spcPts val="0"/>
              </a:spcBef>
              <a:spcAft>
                <a:spcPts val="0"/>
              </a:spcAft>
              <a:buClr>
                <a:schemeClr val="dk1"/>
              </a:buClr>
              <a:buSzPts val="1100"/>
              <a:buFont typeface="Arial"/>
              <a:buNone/>
            </a:pPr>
            <a:r>
              <a:rPr lang="fr-CA" sz="1100" dirty="0"/>
              <a:t>Mettre en commun des ressources pour répondre à des besoins et des aspirations communes - pour des municipalités qui manquent de moyens… </a:t>
            </a:r>
            <a:endParaRPr sz="1100" dirty="0"/>
          </a:p>
        </p:txBody>
      </p:sp>
      <p:sp>
        <p:nvSpPr>
          <p:cNvPr id="208" name="Google Shape;20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a:t>Caro</a:t>
            </a:r>
            <a:endParaRPr dirty="0"/>
          </a:p>
        </p:txBody>
      </p:sp>
      <p:sp>
        <p:nvSpPr>
          <p:cNvPr id="214" name="Google Shape;21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fr-CA" sz="1100" dirty="0"/>
              <a:t>Caro</a:t>
            </a:r>
          </a:p>
          <a:p>
            <a:pPr marL="0" lvl="0" indent="0" algn="l" rtl="0">
              <a:lnSpc>
                <a:spcPct val="115000"/>
              </a:lnSpc>
              <a:spcBef>
                <a:spcPts val="0"/>
              </a:spcBef>
              <a:spcAft>
                <a:spcPts val="0"/>
              </a:spcAft>
              <a:buSzPts val="1400"/>
              <a:buNone/>
            </a:pPr>
            <a:endParaRPr lang="fr-CA" sz="1100" dirty="0">
              <a:latin typeface="Arial"/>
              <a:ea typeface="Arial"/>
              <a:cs typeface="Arial"/>
              <a:sym typeface="Arial"/>
            </a:endParaRPr>
          </a:p>
          <a:p>
            <a:pPr marL="0" lvl="0" indent="0" algn="l" rtl="0">
              <a:lnSpc>
                <a:spcPct val="115000"/>
              </a:lnSpc>
              <a:spcBef>
                <a:spcPts val="0"/>
              </a:spcBef>
              <a:spcAft>
                <a:spcPts val="0"/>
              </a:spcAft>
              <a:buSzPts val="1400"/>
              <a:buNone/>
            </a:pPr>
            <a:r>
              <a:rPr lang="fr-CA" sz="1100" dirty="0">
                <a:latin typeface="Arial"/>
                <a:ea typeface="Arial"/>
                <a:cs typeface="Arial"/>
                <a:sym typeface="Arial"/>
              </a:rPr>
              <a:t>Frein à la dévitalisation</a:t>
            </a:r>
            <a:endParaRPr sz="1100" dirty="0">
              <a:latin typeface="Arial"/>
              <a:ea typeface="Arial"/>
              <a:cs typeface="Arial"/>
              <a:sym typeface="Arial"/>
            </a:endParaRPr>
          </a:p>
          <a:p>
            <a:pPr marL="0" lvl="0" indent="0" algn="l" rtl="0">
              <a:lnSpc>
                <a:spcPct val="115000"/>
              </a:lnSpc>
              <a:spcBef>
                <a:spcPts val="0"/>
              </a:spcBef>
              <a:spcAft>
                <a:spcPts val="0"/>
              </a:spcAft>
              <a:buSzPts val="1400"/>
              <a:buNone/>
            </a:pPr>
            <a:r>
              <a:rPr lang="fr-CA" sz="1100" dirty="0">
                <a:latin typeface="Arial"/>
                <a:ea typeface="Arial"/>
                <a:cs typeface="Arial"/>
                <a:sym typeface="Arial"/>
              </a:rPr>
              <a:t>Flexibilité de la formule - pas nécessaire de créer une nouvelle… Peut suffire de mettre à profit une déjà existante</a:t>
            </a:r>
            <a:endParaRPr sz="1100" dirty="0">
              <a:latin typeface="Arial"/>
              <a:ea typeface="Arial"/>
              <a:cs typeface="Arial"/>
              <a:sym typeface="Arial"/>
            </a:endParaRPr>
          </a:p>
          <a:p>
            <a:pPr marL="0" lvl="0" indent="0" algn="l" rtl="0">
              <a:lnSpc>
                <a:spcPct val="115000"/>
              </a:lnSpc>
              <a:spcBef>
                <a:spcPts val="0"/>
              </a:spcBef>
              <a:spcAft>
                <a:spcPts val="0"/>
              </a:spcAft>
              <a:buSzPts val="1400"/>
              <a:buNone/>
            </a:pPr>
            <a:r>
              <a:rPr lang="fr-CA" sz="1100" dirty="0">
                <a:latin typeface="Arial"/>
                <a:ea typeface="Arial"/>
                <a:cs typeface="Arial"/>
                <a:sym typeface="Arial"/>
              </a:rPr>
              <a:t>Participation et cadre de concertation </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fr-CA" sz="1100" dirty="0">
                <a:latin typeface="Arial"/>
                <a:ea typeface="Arial"/>
                <a:cs typeface="Arial"/>
                <a:sym typeface="Arial"/>
              </a:rPr>
              <a:t>Multiplie les ressources humaines, organisationnelles et financières</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r>
              <a:rPr lang="fr-CA" sz="1100" dirty="0">
                <a:latin typeface="Arial"/>
                <a:ea typeface="Arial"/>
                <a:cs typeface="Arial"/>
                <a:sym typeface="Arial"/>
              </a:rPr>
              <a:t>Besoins de nature </a:t>
            </a:r>
            <a:r>
              <a:rPr lang="fr-CA" sz="1100" dirty="0" err="1">
                <a:latin typeface="Arial"/>
                <a:ea typeface="Arial"/>
                <a:cs typeface="Arial"/>
                <a:sym typeface="Arial"/>
              </a:rPr>
              <a:t>supralocale</a:t>
            </a:r>
            <a:endParaRPr sz="11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CA" sz="1100" dirty="0">
                <a:latin typeface="Arial"/>
                <a:ea typeface="Arial"/>
                <a:cs typeface="Arial"/>
                <a:sym typeface="Arial"/>
              </a:rPr>
              <a:t>Développement d’un savoir-faire</a:t>
            </a:r>
            <a:endParaRPr sz="1100" dirty="0">
              <a:latin typeface="Arial"/>
              <a:ea typeface="Arial"/>
              <a:cs typeface="Arial"/>
              <a:sym typeface="Arial"/>
            </a:endParaRPr>
          </a:p>
        </p:txBody>
      </p:sp>
      <p:sp>
        <p:nvSpPr>
          <p:cNvPr id="219" name="Google Shape;21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a1a798380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dirty="0"/>
              <a:t>Caro</a:t>
            </a:r>
          </a:p>
          <a:p>
            <a:pPr marL="0" lvl="0" indent="0" algn="l" rtl="0">
              <a:lnSpc>
                <a:spcPct val="100000"/>
              </a:lnSpc>
              <a:spcBef>
                <a:spcPts val="0"/>
              </a:spcBef>
              <a:spcAft>
                <a:spcPts val="0"/>
              </a:spcAft>
              <a:buSzPts val="1400"/>
              <a:buNone/>
            </a:pPr>
            <a:endParaRPr dirty="0"/>
          </a:p>
        </p:txBody>
      </p:sp>
      <p:sp>
        <p:nvSpPr>
          <p:cNvPr id="225" name="Google Shape;225;g1a1a798380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fr-CA" dirty="0"/>
              <a:t>Caro</a:t>
            </a:r>
          </a:p>
          <a:p>
            <a:pPr marL="457200" lvl="0" indent="-228600" algn="l" rtl="0">
              <a:lnSpc>
                <a:spcPct val="100000"/>
              </a:lnSpc>
              <a:spcBef>
                <a:spcPts val="0"/>
              </a:spcBef>
              <a:spcAft>
                <a:spcPts val="0"/>
              </a:spcAft>
              <a:buClr>
                <a:schemeClr val="dk1"/>
              </a:buClr>
              <a:buSzPts val="1400"/>
              <a:buFont typeface="Calibri"/>
              <a:buNone/>
            </a:pPr>
            <a:endParaRPr lang="fr-CA" dirty="0"/>
          </a:p>
          <a:p>
            <a:pPr marL="457200" lvl="0" indent="-228600" algn="l" rtl="0">
              <a:lnSpc>
                <a:spcPct val="100000"/>
              </a:lnSpc>
              <a:spcBef>
                <a:spcPts val="0"/>
              </a:spcBef>
              <a:spcAft>
                <a:spcPts val="0"/>
              </a:spcAft>
              <a:buClr>
                <a:schemeClr val="dk1"/>
              </a:buClr>
              <a:buSzPts val="1400"/>
              <a:buFont typeface="Calibri"/>
              <a:buNone/>
            </a:pPr>
            <a:endParaRPr lang="fr-CA" dirty="0"/>
          </a:p>
          <a:p>
            <a:pPr marL="457200" lvl="0" indent="-228600" algn="l" rtl="0">
              <a:lnSpc>
                <a:spcPct val="100000"/>
              </a:lnSpc>
              <a:spcBef>
                <a:spcPts val="0"/>
              </a:spcBef>
              <a:spcAft>
                <a:spcPts val="0"/>
              </a:spcAft>
              <a:buClr>
                <a:schemeClr val="dk1"/>
              </a:buClr>
              <a:buSzPts val="1400"/>
              <a:buFont typeface="Calibri"/>
              <a:buNone/>
            </a:pPr>
            <a:r>
              <a:rPr lang="fr-CA" dirty="0"/>
              <a:t>Entrepreneuriat collectif s’inscrit dans un modèle d’économie plurielle</a:t>
            </a:r>
            <a:endParaRPr dirty="0"/>
          </a:p>
          <a:p>
            <a:pPr marL="457200" lvl="0" indent="-228600" algn="l" rtl="0">
              <a:lnSpc>
                <a:spcPct val="100000"/>
              </a:lnSpc>
              <a:spcBef>
                <a:spcPts val="0"/>
              </a:spcBef>
              <a:spcAft>
                <a:spcPts val="0"/>
              </a:spcAft>
              <a:buClr>
                <a:schemeClr val="dk1"/>
              </a:buClr>
              <a:buSzPts val="1400"/>
              <a:buFont typeface="Calibri"/>
              <a:buNone/>
            </a:pPr>
            <a:r>
              <a:rPr lang="fr-CA" dirty="0"/>
              <a:t>Vise à mieux répondre aux besoins des collectivités</a:t>
            </a:r>
            <a:endParaRPr dirty="0"/>
          </a:p>
          <a:p>
            <a:pPr marL="457200" lvl="0" indent="-228600" algn="l" rtl="0">
              <a:lnSpc>
                <a:spcPct val="100000"/>
              </a:lnSpc>
              <a:spcBef>
                <a:spcPts val="0"/>
              </a:spcBef>
              <a:spcAft>
                <a:spcPts val="0"/>
              </a:spcAft>
              <a:buClr>
                <a:schemeClr val="dk1"/>
              </a:buClr>
              <a:buSzPts val="1400"/>
              <a:buFont typeface="Calibri"/>
              <a:buNone/>
            </a:pPr>
            <a:r>
              <a:rPr lang="fr-CA" dirty="0"/>
              <a:t>Pour une économie au service des gens et non l’inverse… </a:t>
            </a:r>
            <a:endParaRPr dirty="0"/>
          </a:p>
          <a:p>
            <a:pPr marL="0" lvl="0" indent="0" algn="l" rtl="0">
              <a:lnSpc>
                <a:spcPct val="100000"/>
              </a:lnSpc>
              <a:spcBef>
                <a:spcPts val="0"/>
              </a:spcBef>
              <a:spcAft>
                <a:spcPts val="0"/>
              </a:spcAft>
              <a:buClr>
                <a:schemeClr val="dk1"/>
              </a:buClr>
              <a:buSzPts val="1400"/>
              <a:buFont typeface="Calibri"/>
              <a:buNone/>
            </a:pPr>
            <a:br>
              <a:rPr lang="fr-CA" sz="1100" b="1" dirty="0">
                <a:latin typeface="Arial"/>
                <a:ea typeface="Arial"/>
                <a:cs typeface="Arial"/>
                <a:sym typeface="Arial"/>
              </a:rPr>
            </a:br>
            <a:r>
              <a:rPr lang="fr-CA" sz="1100" b="1" dirty="0">
                <a:latin typeface="Arial"/>
                <a:ea typeface="Arial"/>
                <a:cs typeface="Arial"/>
                <a:sym typeface="Arial"/>
              </a:rPr>
              <a:t>Au-delà du tabouret de Henry Mintzberg, aller plus loin en se demandant quel pilier devrait s’occuper de telle ou telle activité dans l’économie…</a:t>
            </a:r>
            <a:br>
              <a:rPr lang="fr-CA" sz="1100" b="1" dirty="0">
                <a:latin typeface="Arial"/>
                <a:ea typeface="Arial"/>
                <a:cs typeface="Arial"/>
                <a:sym typeface="Arial"/>
              </a:rPr>
            </a:br>
            <a:r>
              <a:rPr lang="fr-CA" sz="1050" i="1" dirty="0">
                <a:solidFill>
                  <a:srgbClr val="1F1F1F"/>
                </a:solidFill>
                <a:highlight>
                  <a:schemeClr val="lt1"/>
                </a:highlight>
                <a:latin typeface="Arial"/>
                <a:ea typeface="Arial"/>
                <a:cs typeface="Arial"/>
                <a:sym typeface="Arial"/>
              </a:rPr>
              <a:t>Universitaire canadien de renommée mondiale dans le domaine du management</a:t>
            </a:r>
            <a:br>
              <a:rPr lang="fr-CA" sz="1050" i="1" dirty="0">
                <a:solidFill>
                  <a:srgbClr val="1F1F1F"/>
                </a:solidFill>
                <a:highlight>
                  <a:schemeClr val="lt1"/>
                </a:highlight>
                <a:latin typeface="Arial"/>
                <a:ea typeface="Arial"/>
                <a:cs typeface="Arial"/>
                <a:sym typeface="Arial"/>
              </a:rPr>
            </a:br>
            <a:br>
              <a:rPr lang="fr-CA" sz="1050" i="1" dirty="0">
                <a:solidFill>
                  <a:srgbClr val="1F1F1F"/>
                </a:solidFill>
                <a:highlight>
                  <a:schemeClr val="lt1"/>
                </a:highlight>
                <a:latin typeface="Arial"/>
                <a:ea typeface="Arial"/>
                <a:cs typeface="Arial"/>
                <a:sym typeface="Arial"/>
              </a:rPr>
            </a:br>
            <a:r>
              <a:rPr lang="fr-CA" sz="1050" dirty="0">
                <a:solidFill>
                  <a:srgbClr val="1F1F1F"/>
                </a:solidFill>
                <a:highlight>
                  <a:schemeClr val="lt1"/>
                </a:highlight>
                <a:latin typeface="Arial"/>
                <a:ea typeface="Arial"/>
                <a:cs typeface="Arial"/>
                <a:sym typeface="Arial"/>
              </a:rPr>
              <a:t>« Pour être équilibrée, une société a besoin que ses trois secteurs soient forts. Imaginez qu’ils sont les trois pieds solides d’un tabouret – ou des piliers si vous préférez – sur lequel une société en bonne santé doit pouvoir se tenir : un secteur public administré par des forces politiques enracinées dans un gouvernement respecté, un secteur privé composé de forces économiques portées par des entreprises responsables, et un secteur pluriel de forces sociales qui s’expriment au sein de communautés solides. » </a:t>
            </a:r>
            <a:r>
              <a:rPr lang="fr-CA" sz="1050" u="sng" dirty="0">
                <a:solidFill>
                  <a:srgbClr val="2200CC"/>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https://www.hrsquare.be/fr/bibliotheque/reequilibrer-la-societe</a:t>
            </a:r>
            <a:r>
              <a:rPr lang="fr-CA" sz="1050" dirty="0">
                <a:solidFill>
                  <a:srgbClr val="1F1F1F"/>
                </a:solidFill>
                <a:highlight>
                  <a:schemeClr val="lt1"/>
                </a:highlight>
                <a:latin typeface="Arial"/>
                <a:ea typeface="Arial"/>
                <a:cs typeface="Arial"/>
                <a:sym typeface="Arial"/>
              </a:rPr>
              <a:t> </a:t>
            </a:r>
            <a:endParaRPr sz="1050" dirty="0">
              <a:solidFill>
                <a:srgbClr val="1F1F1F"/>
              </a:solidFill>
              <a:highlight>
                <a:schemeClr val="lt1"/>
              </a:highlight>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550" dirty="0">
              <a:solidFill>
                <a:srgbClr val="1F1F1F"/>
              </a:solidFill>
              <a:highlight>
                <a:schemeClr val="lt1"/>
              </a:highlight>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r>
              <a:rPr lang="fr-CA" sz="1100" dirty="0">
                <a:solidFill>
                  <a:srgbClr val="333333"/>
                </a:solidFill>
                <a:highlight>
                  <a:srgbClr val="B0B734"/>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L’économie sociale, c’est d’abord et avant tout une réponse collective aux défis communs.</a:t>
            </a:r>
            <a:r>
              <a:rPr lang="fr-CA" sz="550" dirty="0">
                <a:solidFill>
                  <a:srgbClr val="1F1F1F"/>
                </a:solidFill>
                <a:highlight>
                  <a:schemeClr val="lt1"/>
                </a:highlight>
                <a:latin typeface="Arial"/>
                <a:ea typeface="Arial"/>
                <a:cs typeface="Arial"/>
                <a:sym typeface="Arial"/>
              </a:rPr>
              <a:t> (Chantier)</a:t>
            </a:r>
            <a:endParaRPr sz="550" dirty="0">
              <a:solidFill>
                <a:srgbClr val="1F1F1F"/>
              </a:solidFill>
              <a:highlight>
                <a:schemeClr val="lt1"/>
              </a:highlight>
              <a:latin typeface="Arial"/>
              <a:ea typeface="Arial"/>
              <a:cs typeface="Arial"/>
              <a:sym typeface="Arial"/>
            </a:endParaRPr>
          </a:p>
          <a:p>
            <a:pPr marL="457200" lvl="0" indent="-228600" algn="l" rtl="0">
              <a:lnSpc>
                <a:spcPct val="100000"/>
              </a:lnSpc>
              <a:spcBef>
                <a:spcPts val="0"/>
              </a:spcBef>
              <a:spcAft>
                <a:spcPts val="0"/>
              </a:spcAft>
              <a:buClr>
                <a:schemeClr val="dk1"/>
              </a:buClr>
              <a:buSzPts val="1400"/>
              <a:buFont typeface="Calibri"/>
              <a:buNone/>
            </a:pPr>
            <a:endParaRPr dirty="0"/>
          </a:p>
        </p:txBody>
      </p:sp>
      <p:sp>
        <p:nvSpPr>
          <p:cNvPr id="231" name="Google Shape;231;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100" dirty="0"/>
              <a:t>Caro</a:t>
            </a:r>
          </a:p>
          <a:p>
            <a:pPr marL="228600" lvl="0" indent="0" algn="l" rtl="0">
              <a:lnSpc>
                <a:spcPct val="100000"/>
              </a:lnSpc>
              <a:spcBef>
                <a:spcPts val="0"/>
              </a:spcBef>
              <a:spcAft>
                <a:spcPts val="0"/>
              </a:spcAft>
              <a:buSzPts val="1400"/>
              <a:buNone/>
            </a:pPr>
            <a:endParaRPr lang="fr-CA" sz="1100" b="1" dirty="0"/>
          </a:p>
          <a:p>
            <a:pPr marL="228600" lvl="0" indent="0" algn="l" rtl="0">
              <a:lnSpc>
                <a:spcPct val="100000"/>
              </a:lnSpc>
              <a:spcBef>
                <a:spcPts val="0"/>
              </a:spcBef>
              <a:spcAft>
                <a:spcPts val="0"/>
              </a:spcAft>
              <a:buSzPts val="1400"/>
              <a:buNone/>
            </a:pPr>
            <a:r>
              <a:rPr lang="fr-CA" sz="1100" b="1" dirty="0"/>
              <a:t>Une façon d’entreprendre en cohérence avec les principes du développement durable </a:t>
            </a:r>
            <a:endParaRPr sz="1100" b="1" dirty="0"/>
          </a:p>
          <a:p>
            <a:pPr marL="228600" lvl="0" indent="-228600" algn="l" rtl="0">
              <a:lnSpc>
                <a:spcPct val="100000"/>
              </a:lnSpc>
              <a:spcBef>
                <a:spcPts val="0"/>
              </a:spcBef>
              <a:spcAft>
                <a:spcPts val="0"/>
              </a:spcAft>
              <a:buClr>
                <a:schemeClr val="dk1"/>
              </a:buClr>
              <a:buSzPts val="1400"/>
              <a:buFont typeface="Calibri"/>
              <a:buAutoNum type="arabicPeriod"/>
            </a:pPr>
            <a:r>
              <a:rPr lang="fr-CA" sz="1100" dirty="0"/>
              <a:t>Finalité de servir ses membres ou la collectivité plutôt que d’engendrer des profits: RÉPONSES AUX BESOINS ET ASPIRATIONS D’UNE COLLECTIVITÉ. La mission sociale est la raison d’être d’une EÉS. Rentabilité sociale. </a:t>
            </a:r>
            <a:endParaRPr dirty="0"/>
          </a:p>
          <a:p>
            <a:pPr marL="228600" lvl="0" indent="-228600" algn="l" rtl="0">
              <a:lnSpc>
                <a:spcPct val="100000"/>
              </a:lnSpc>
              <a:spcBef>
                <a:spcPts val="0"/>
              </a:spcBef>
              <a:spcAft>
                <a:spcPts val="0"/>
              </a:spcAft>
              <a:buClr>
                <a:schemeClr val="dk1"/>
              </a:buClr>
              <a:buSzPts val="1400"/>
              <a:buFont typeface="Calibri"/>
              <a:buAutoNum type="arabicPeriod"/>
            </a:pPr>
            <a:r>
              <a:rPr lang="fr-CA" sz="1100" dirty="0"/>
              <a:t>Autonomie et indépendance : si </a:t>
            </a:r>
            <a:r>
              <a:rPr lang="fr-CA" sz="1100" dirty="0" err="1"/>
              <a:t>mun</a:t>
            </a:r>
            <a:r>
              <a:rPr lang="fr-CA" sz="1100" dirty="0"/>
              <a:t>. ou </a:t>
            </a:r>
            <a:r>
              <a:rPr lang="fr-CA" sz="1100" dirty="0" err="1"/>
              <a:t>gouv</a:t>
            </a:r>
            <a:r>
              <a:rPr lang="fr-CA" sz="1100" dirty="0"/>
              <a:t>., jamais majoritaire, pas organisme public!</a:t>
            </a:r>
            <a:endParaRPr sz="1100" dirty="0"/>
          </a:p>
          <a:p>
            <a:pPr marL="228600" lvl="0" indent="-228600" algn="l" rtl="0">
              <a:lnSpc>
                <a:spcPct val="100000"/>
              </a:lnSpc>
              <a:spcBef>
                <a:spcPts val="0"/>
              </a:spcBef>
              <a:spcAft>
                <a:spcPts val="0"/>
              </a:spcAft>
              <a:buClr>
                <a:schemeClr val="dk1"/>
              </a:buClr>
              <a:buSzPts val="1400"/>
              <a:buFont typeface="Calibri"/>
              <a:buAutoNum type="arabicPeriod"/>
            </a:pPr>
            <a:r>
              <a:rPr lang="fr-CA" sz="1100" dirty="0"/>
              <a:t>C’est une entreprise! VIABILITÉ ÉCONOMIQUE QUI REPOSE SUR DES REVENUS AUTONOMES QU’ELLES TIRENT DE LEURS ACTIVITÉS MARCHANDES (une intervention ponctuelle ou récurrente de l’État peut être nécessaire pour assurer l’accessibilité des produits ou services) – pour assurer une pérennité – philosophie entrepreneuriale </a:t>
            </a:r>
            <a:endParaRPr dirty="0"/>
          </a:p>
          <a:p>
            <a:pPr marL="228600" lvl="0" indent="-228600" algn="l" rtl="0">
              <a:lnSpc>
                <a:spcPct val="100000"/>
              </a:lnSpc>
              <a:spcBef>
                <a:spcPts val="0"/>
              </a:spcBef>
              <a:spcAft>
                <a:spcPts val="0"/>
              </a:spcAft>
              <a:buClr>
                <a:schemeClr val="dk1"/>
              </a:buClr>
              <a:buSzPts val="1400"/>
              <a:buFont typeface="Calibri"/>
              <a:buAutoNum type="arabicPeriod"/>
            </a:pPr>
            <a:r>
              <a:rPr lang="fr-CA" sz="1100" dirty="0"/>
              <a:t>Processus de décision démocratique intégré dans ses statuts et ses façons de faire: centré sur la personne et qui implique les usagers et travailleurs. Règles et fonctionnement démocratique selon le principe un membre = un vote. Pouvoir répartit également entre les membres et non selon la richesse ou l’investissement de chacun. </a:t>
            </a:r>
            <a:endParaRPr dirty="0"/>
          </a:p>
          <a:p>
            <a:pPr marL="228600" lvl="0" indent="-228600" algn="l" rtl="0">
              <a:lnSpc>
                <a:spcPct val="100000"/>
              </a:lnSpc>
              <a:spcBef>
                <a:spcPts val="0"/>
              </a:spcBef>
              <a:spcAft>
                <a:spcPts val="0"/>
              </a:spcAft>
              <a:buClr>
                <a:schemeClr val="dk1"/>
              </a:buClr>
              <a:buSzPts val="1400"/>
              <a:buFont typeface="Calibri"/>
              <a:buAutoNum type="arabicPeriod"/>
            </a:pPr>
            <a:r>
              <a:rPr lang="fr-CA" sz="1100" dirty="0"/>
              <a:t>Surplus : but n’est pas d’enrichir des investisseurs – surplus peuvent être réinvestis: dans l’entreprise (emplois, conditions de travail, équipement), dans la collectivité (soutien à des projets ou des causes sociales), versés en ristournes aux membres, gardés en réserve en prévision de dépenses à venir. </a:t>
            </a:r>
            <a:endParaRPr dirty="0"/>
          </a:p>
          <a:p>
            <a:pPr marL="228600" lvl="0" indent="-228600" algn="l" rtl="0">
              <a:lnSpc>
                <a:spcPct val="100000"/>
              </a:lnSpc>
              <a:spcBef>
                <a:spcPts val="0"/>
              </a:spcBef>
              <a:spcAft>
                <a:spcPts val="0"/>
              </a:spcAft>
              <a:buClr>
                <a:schemeClr val="dk1"/>
              </a:buClr>
              <a:buSzPts val="1400"/>
              <a:buFont typeface="Calibri"/>
              <a:buAutoNum type="arabicPeriod"/>
            </a:pPr>
            <a:r>
              <a:rPr lang="fr-CA" sz="1100" dirty="0">
                <a:solidFill>
                  <a:srgbClr val="000000"/>
                </a:solidFill>
              </a:rPr>
              <a:t>En cas de dissolution : le reliquat de ses biens doit être dévolu à une autre personne morale partageant des objectifs semblables; ne se vend pas! Encore, pas pour but d'enrichir des individus, mais bénéfice social, l'usage!</a:t>
            </a:r>
            <a:endParaRPr sz="1100" dirty="0">
              <a:solidFill>
                <a:srgbClr val="000000"/>
              </a:solidFill>
            </a:endParaRPr>
          </a:p>
          <a:p>
            <a:pPr marL="0" lvl="0" indent="0" algn="l" rtl="0">
              <a:lnSpc>
                <a:spcPct val="115000"/>
              </a:lnSpc>
              <a:spcBef>
                <a:spcPts val="1000"/>
              </a:spcBef>
              <a:spcAft>
                <a:spcPts val="0"/>
              </a:spcAft>
              <a:buClr>
                <a:schemeClr val="dk1"/>
              </a:buClr>
              <a:buSzPts val="1100"/>
              <a:buFont typeface="Arial"/>
              <a:buNone/>
            </a:pPr>
            <a:endParaRPr sz="1100" dirty="0"/>
          </a:p>
          <a:p>
            <a:pPr marL="0" lvl="0" indent="0" algn="l" rtl="0">
              <a:lnSpc>
                <a:spcPct val="115000"/>
              </a:lnSpc>
              <a:spcBef>
                <a:spcPts val="0"/>
              </a:spcBef>
              <a:spcAft>
                <a:spcPts val="0"/>
              </a:spcAft>
              <a:buClr>
                <a:schemeClr val="dk1"/>
              </a:buClr>
              <a:buSzPts val="1100"/>
              <a:buFont typeface="Arial"/>
              <a:buNone/>
            </a:pPr>
            <a:r>
              <a:rPr lang="fr-CA" sz="1100" b="1" dirty="0"/>
              <a:t>Loi sur l’économie sociale (adoptée en 2013) a mené à l’adoption d’un Plan d’action gouvernemental de l’économie sociale (en 2015)</a:t>
            </a:r>
            <a:endParaRPr sz="1100" dirty="0"/>
          </a:p>
          <a:p>
            <a:pPr marL="0" lvl="0" indent="0" algn="l" rtl="0">
              <a:lnSpc>
                <a:spcPct val="115000"/>
              </a:lnSpc>
              <a:spcBef>
                <a:spcPts val="0"/>
              </a:spcBef>
              <a:spcAft>
                <a:spcPts val="0"/>
              </a:spcAft>
              <a:buClr>
                <a:schemeClr val="dk1"/>
              </a:buClr>
              <a:buSzPts val="1100"/>
              <a:buFont typeface="Arial"/>
              <a:buNone/>
            </a:pPr>
            <a:endParaRPr sz="1100" dirty="0"/>
          </a:p>
          <a:p>
            <a:pPr marL="0" lvl="0" indent="0" algn="l" rtl="0">
              <a:lnSpc>
                <a:spcPct val="100000"/>
              </a:lnSpc>
              <a:spcBef>
                <a:spcPts val="0"/>
              </a:spcBef>
              <a:spcAft>
                <a:spcPts val="0"/>
              </a:spcAft>
              <a:buSzPts val="1400"/>
              <a:buNone/>
            </a:pPr>
            <a:endParaRPr dirty="0"/>
          </a:p>
        </p:txBody>
      </p:sp>
      <p:sp>
        <p:nvSpPr>
          <p:cNvPr id="243" name="Google Shape;24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fr-CA" sz="1100" dirty="0"/>
              <a:t>Caro</a:t>
            </a:r>
          </a:p>
          <a:p>
            <a:pPr marL="0" lvl="0" indent="0" algn="l" rtl="0">
              <a:lnSpc>
                <a:spcPct val="115000"/>
              </a:lnSpc>
              <a:spcBef>
                <a:spcPts val="0"/>
              </a:spcBef>
              <a:spcAft>
                <a:spcPts val="0"/>
              </a:spcAft>
              <a:buClr>
                <a:schemeClr val="dk1"/>
              </a:buClr>
              <a:buSzPts val="1100"/>
              <a:buFont typeface="Arial"/>
              <a:buNone/>
            </a:pPr>
            <a:endParaRPr sz="1100" b="1" dirty="0"/>
          </a:p>
          <a:p>
            <a:pPr marL="0" lvl="0" indent="0" algn="l" rtl="0">
              <a:lnSpc>
                <a:spcPct val="115000"/>
              </a:lnSpc>
              <a:spcBef>
                <a:spcPts val="0"/>
              </a:spcBef>
              <a:spcAft>
                <a:spcPts val="0"/>
              </a:spcAft>
              <a:buClr>
                <a:schemeClr val="dk1"/>
              </a:buClr>
              <a:buSzPts val="1100"/>
              <a:buFont typeface="Arial"/>
              <a:buNone/>
            </a:pPr>
            <a:r>
              <a:rPr lang="fr-CA" sz="1100" dirty="0"/>
              <a:t>Avec cette définition, pensez-vous à des EÉS sur vos territoires?</a:t>
            </a:r>
            <a:endParaRPr sz="1100" b="1" dirty="0"/>
          </a:p>
          <a:p>
            <a:pPr marL="0" lvl="0" indent="0" algn="l" rtl="0">
              <a:lnSpc>
                <a:spcPct val="115000"/>
              </a:lnSpc>
              <a:spcBef>
                <a:spcPts val="0"/>
              </a:spcBef>
              <a:spcAft>
                <a:spcPts val="0"/>
              </a:spcAft>
              <a:buClr>
                <a:schemeClr val="dk1"/>
              </a:buClr>
              <a:buSzPts val="1100"/>
              <a:buFont typeface="Arial"/>
              <a:buNone/>
            </a:pPr>
            <a:endParaRPr sz="1100" dirty="0"/>
          </a:p>
          <a:p>
            <a:pPr marL="0" lvl="0" indent="0" algn="l" rtl="0">
              <a:lnSpc>
                <a:spcPct val="115000"/>
              </a:lnSpc>
              <a:spcBef>
                <a:spcPts val="0"/>
              </a:spcBef>
              <a:spcAft>
                <a:spcPts val="0"/>
              </a:spcAft>
              <a:buClr>
                <a:schemeClr val="dk1"/>
              </a:buClr>
              <a:buSzPts val="1100"/>
              <a:buFont typeface="Arial"/>
              <a:buNone/>
            </a:pPr>
            <a:endParaRPr sz="1100" dirty="0"/>
          </a:p>
          <a:p>
            <a:pPr marL="0" lvl="0" indent="0" algn="l" rtl="0">
              <a:lnSpc>
                <a:spcPct val="115000"/>
              </a:lnSpc>
              <a:spcBef>
                <a:spcPts val="0"/>
              </a:spcBef>
              <a:spcAft>
                <a:spcPts val="0"/>
              </a:spcAft>
              <a:buClr>
                <a:schemeClr val="dk1"/>
              </a:buClr>
              <a:buSzPts val="1100"/>
              <a:buFont typeface="Arial"/>
              <a:buNone/>
            </a:pPr>
            <a:endParaRPr sz="1100" b="1" dirty="0"/>
          </a:p>
        </p:txBody>
      </p:sp>
      <p:sp>
        <p:nvSpPr>
          <p:cNvPr id="249" name="Google Shape;24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g174f172ed2c_0_28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174f172ed2c_0_28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98D"/>
              </a:buClr>
              <a:buSzPts val="3200"/>
              <a:buNone/>
              <a:defRPr>
                <a:solidFill>
                  <a:srgbClr val="88898D"/>
                </a:solidFill>
              </a:defRPr>
            </a:lvl1pPr>
            <a:lvl2pPr lvl="1" algn="ctr">
              <a:lnSpc>
                <a:spcPct val="100000"/>
              </a:lnSpc>
              <a:spcBef>
                <a:spcPts val="560"/>
              </a:spcBef>
              <a:spcAft>
                <a:spcPts val="0"/>
              </a:spcAft>
              <a:buClr>
                <a:srgbClr val="88898D"/>
              </a:buClr>
              <a:buSzPts val="2800"/>
              <a:buNone/>
              <a:defRPr>
                <a:solidFill>
                  <a:srgbClr val="88898D"/>
                </a:solidFill>
              </a:defRPr>
            </a:lvl2pPr>
            <a:lvl3pPr lvl="2" algn="ctr">
              <a:lnSpc>
                <a:spcPct val="100000"/>
              </a:lnSpc>
              <a:spcBef>
                <a:spcPts val="480"/>
              </a:spcBef>
              <a:spcAft>
                <a:spcPts val="0"/>
              </a:spcAft>
              <a:buClr>
                <a:srgbClr val="88898D"/>
              </a:buClr>
              <a:buSzPts val="2400"/>
              <a:buNone/>
              <a:defRPr>
                <a:solidFill>
                  <a:srgbClr val="88898D"/>
                </a:solidFill>
              </a:defRPr>
            </a:lvl3pPr>
            <a:lvl4pPr lvl="3" algn="ctr">
              <a:lnSpc>
                <a:spcPct val="100000"/>
              </a:lnSpc>
              <a:spcBef>
                <a:spcPts val="400"/>
              </a:spcBef>
              <a:spcAft>
                <a:spcPts val="0"/>
              </a:spcAft>
              <a:buClr>
                <a:srgbClr val="88898D"/>
              </a:buClr>
              <a:buSzPts val="2000"/>
              <a:buNone/>
              <a:defRPr>
                <a:solidFill>
                  <a:srgbClr val="88898D"/>
                </a:solidFill>
              </a:defRPr>
            </a:lvl4pPr>
            <a:lvl5pPr lvl="4" algn="ctr">
              <a:lnSpc>
                <a:spcPct val="100000"/>
              </a:lnSpc>
              <a:spcBef>
                <a:spcPts val="400"/>
              </a:spcBef>
              <a:spcAft>
                <a:spcPts val="0"/>
              </a:spcAft>
              <a:buClr>
                <a:srgbClr val="88898D"/>
              </a:buClr>
              <a:buSzPts val="2000"/>
              <a:buNone/>
              <a:defRPr>
                <a:solidFill>
                  <a:srgbClr val="88898D"/>
                </a:solidFill>
              </a:defRPr>
            </a:lvl5pPr>
            <a:lvl6pPr lvl="5" algn="ctr">
              <a:lnSpc>
                <a:spcPct val="100000"/>
              </a:lnSpc>
              <a:spcBef>
                <a:spcPts val="400"/>
              </a:spcBef>
              <a:spcAft>
                <a:spcPts val="0"/>
              </a:spcAft>
              <a:buClr>
                <a:srgbClr val="88898D"/>
              </a:buClr>
              <a:buSzPts val="2000"/>
              <a:buNone/>
              <a:defRPr>
                <a:solidFill>
                  <a:srgbClr val="88898D"/>
                </a:solidFill>
              </a:defRPr>
            </a:lvl6pPr>
            <a:lvl7pPr lvl="6" algn="ctr">
              <a:lnSpc>
                <a:spcPct val="100000"/>
              </a:lnSpc>
              <a:spcBef>
                <a:spcPts val="400"/>
              </a:spcBef>
              <a:spcAft>
                <a:spcPts val="0"/>
              </a:spcAft>
              <a:buClr>
                <a:srgbClr val="88898D"/>
              </a:buClr>
              <a:buSzPts val="2000"/>
              <a:buNone/>
              <a:defRPr>
                <a:solidFill>
                  <a:srgbClr val="88898D"/>
                </a:solidFill>
              </a:defRPr>
            </a:lvl7pPr>
            <a:lvl8pPr lvl="7" algn="ctr">
              <a:lnSpc>
                <a:spcPct val="100000"/>
              </a:lnSpc>
              <a:spcBef>
                <a:spcPts val="400"/>
              </a:spcBef>
              <a:spcAft>
                <a:spcPts val="0"/>
              </a:spcAft>
              <a:buClr>
                <a:srgbClr val="88898D"/>
              </a:buClr>
              <a:buSzPts val="2000"/>
              <a:buNone/>
              <a:defRPr>
                <a:solidFill>
                  <a:srgbClr val="88898D"/>
                </a:solidFill>
              </a:defRPr>
            </a:lvl8pPr>
            <a:lvl9pPr lvl="8" algn="ctr">
              <a:lnSpc>
                <a:spcPct val="100000"/>
              </a:lnSpc>
              <a:spcBef>
                <a:spcPts val="400"/>
              </a:spcBef>
              <a:spcAft>
                <a:spcPts val="0"/>
              </a:spcAft>
              <a:buClr>
                <a:srgbClr val="88898D"/>
              </a:buClr>
              <a:buSzPts val="2000"/>
              <a:buNone/>
              <a:defRPr>
                <a:solidFill>
                  <a:srgbClr val="88898D"/>
                </a:solidFill>
              </a:defRPr>
            </a:lvl9pPr>
          </a:lstStyle>
          <a:p>
            <a:endParaRPr/>
          </a:p>
        </p:txBody>
      </p:sp>
      <p:sp>
        <p:nvSpPr>
          <p:cNvPr id="18" name="Google Shape;18;g174f172ed2c_0_28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174f172ed2c_0_28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74f172ed2c_0_28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g174f172ed2c_0_3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174f172ed2c_0_343"/>
          <p:cNvSpPr txBox="1">
            <a:spLocks noGrp="1"/>
          </p:cNvSpPr>
          <p:nvPr>
            <p:ph type="body" idx="1"/>
          </p:nvPr>
        </p:nvSpPr>
        <p:spPr>
          <a:xfrm rot="5400000">
            <a:off x="2308951"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g174f172ed2c_0_34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174f172ed2c_0_34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174f172ed2c_0_3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g174f172ed2c_0_349"/>
          <p:cNvSpPr txBox="1">
            <a:spLocks noGrp="1"/>
          </p:cNvSpPr>
          <p:nvPr>
            <p:ph type="title"/>
          </p:nvPr>
        </p:nvSpPr>
        <p:spPr>
          <a:xfrm rot="5400000">
            <a:off x="4732351" y="2171689"/>
            <a:ext cx="58515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174f172ed2c_0_349"/>
          <p:cNvSpPr txBox="1">
            <a:spLocks noGrp="1"/>
          </p:cNvSpPr>
          <p:nvPr>
            <p:ph type="body" idx="1"/>
          </p:nvPr>
        </p:nvSpPr>
        <p:spPr>
          <a:xfrm rot="5400000">
            <a:off x="541350" y="190487"/>
            <a:ext cx="58515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g174f172ed2c_0_34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174f172ed2c_0_34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174f172ed2c_0_3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97"/>
        <p:cNvGrpSpPr/>
        <p:nvPr/>
      </p:nvGrpSpPr>
      <p:grpSpPr>
        <a:xfrm>
          <a:off x="0" y="0"/>
          <a:ext cx="0" cy="0"/>
          <a:chOff x="0" y="0"/>
          <a:chExt cx="0" cy="0"/>
        </a:xfrm>
      </p:grpSpPr>
      <p:sp>
        <p:nvSpPr>
          <p:cNvPr id="98" name="Google Shape;98;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e de titre" type="title">
  <p:cSld name="TITLE">
    <p:bg>
      <p:bgPr>
        <a:solidFill>
          <a:srgbClr val="FFA216"/>
        </a:solidFill>
        <a:effectLst/>
      </p:bgPr>
    </p:bg>
    <p:spTree>
      <p:nvGrpSpPr>
        <p:cNvPr id="1" name="Shape 101"/>
        <p:cNvGrpSpPr/>
        <p:nvPr/>
      </p:nvGrpSpPr>
      <p:grpSpPr>
        <a:xfrm>
          <a:off x="0" y="0"/>
          <a:ext cx="0" cy="0"/>
          <a:chOff x="0" y="0"/>
          <a:chExt cx="0" cy="0"/>
        </a:xfrm>
      </p:grpSpPr>
      <p:sp>
        <p:nvSpPr>
          <p:cNvPr id="102" name="Google Shape;102;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
        <p:nvSpPr>
          <p:cNvPr id="105" name="Google Shape;105;p25"/>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6" name="Google Shape;106;p25"/>
          <p:cNvSpPr txBox="1">
            <a:spLocks noGrp="1"/>
          </p:cNvSpPr>
          <p:nvPr>
            <p:ph type="subTitle" idx="1"/>
          </p:nvPr>
        </p:nvSpPr>
        <p:spPr>
          <a:xfrm>
            <a:off x="1143000" y="3510063"/>
            <a:ext cx="6858000" cy="1655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7" name="Google Shape;107;p25"/>
          <p:cNvSpPr txBox="1">
            <a:spLocks noGrp="1"/>
          </p:cNvSpPr>
          <p:nvPr>
            <p:ph type="ctrTitle" idx="2"/>
          </p:nvPr>
        </p:nvSpPr>
        <p:spPr>
          <a:xfrm>
            <a:off x="899550" y="3739350"/>
            <a:ext cx="7772400" cy="2387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8" name="Google Shape;108;p25"/>
          <p:cNvSpPr txBox="1">
            <a:spLocks noGrp="1"/>
          </p:cNvSpPr>
          <p:nvPr>
            <p:ph type="subTitle" idx="3"/>
          </p:nvPr>
        </p:nvSpPr>
        <p:spPr>
          <a:xfrm>
            <a:off x="313500" y="5768700"/>
            <a:ext cx="4862100" cy="9528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09" name="Google Shape;109;p25"/>
          <p:cNvPicPr preferRelativeResize="0"/>
          <p:nvPr/>
        </p:nvPicPr>
        <p:blipFill rotWithShape="1">
          <a:blip r:embed="rId2">
            <a:alphaModFix/>
          </a:blip>
          <a:srcRect/>
          <a:stretch/>
        </p:blipFill>
        <p:spPr>
          <a:xfrm>
            <a:off x="91859" y="5227256"/>
            <a:ext cx="4166857" cy="105186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10"/>
        <p:cNvGrpSpPr/>
        <p:nvPr/>
      </p:nvGrpSpPr>
      <p:grpSpPr>
        <a:xfrm>
          <a:off x="0" y="0"/>
          <a:ext cx="0" cy="0"/>
          <a:chOff x="0" y="0"/>
          <a:chExt cx="0" cy="0"/>
        </a:xfrm>
      </p:grpSpPr>
      <p:sp>
        <p:nvSpPr>
          <p:cNvPr id="111" name="Google Shape;111;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
        <p:nvSpPr>
          <p:cNvPr id="114" name="Google Shape;114;p2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5" name="Google Shape;115;p27"/>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116"/>
        <p:cNvGrpSpPr/>
        <p:nvPr/>
      </p:nvGrpSpPr>
      <p:grpSpPr>
        <a:xfrm>
          <a:off x="0" y="0"/>
          <a:ext cx="0" cy="0"/>
          <a:chOff x="0" y="0"/>
          <a:chExt cx="0" cy="0"/>
        </a:xfrm>
      </p:grpSpPr>
      <p:sp>
        <p:nvSpPr>
          <p:cNvPr id="117" name="Google Shape;117;p2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8"/>
          <p:cNvSpPr txBox="1">
            <a:spLocks noGrp="1"/>
          </p:cNvSpPr>
          <p:nvPr>
            <p:ph type="body" idx="1"/>
          </p:nvPr>
        </p:nvSpPr>
        <p:spPr>
          <a:xfrm>
            <a:off x="722313" y="2425840"/>
            <a:ext cx="7772400" cy="1500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98D"/>
              </a:buClr>
              <a:buSzPts val="2000"/>
              <a:buNone/>
              <a:defRPr sz="2000">
                <a:solidFill>
                  <a:srgbClr val="88898D"/>
                </a:solidFill>
              </a:defRPr>
            </a:lvl1pPr>
            <a:lvl2pPr marL="914400" lvl="1" indent="-228600" algn="l">
              <a:lnSpc>
                <a:spcPct val="100000"/>
              </a:lnSpc>
              <a:spcBef>
                <a:spcPts val="360"/>
              </a:spcBef>
              <a:spcAft>
                <a:spcPts val="0"/>
              </a:spcAft>
              <a:buClr>
                <a:srgbClr val="88898D"/>
              </a:buClr>
              <a:buSzPts val="1800"/>
              <a:buNone/>
              <a:defRPr sz="1800">
                <a:solidFill>
                  <a:srgbClr val="88898D"/>
                </a:solidFill>
              </a:defRPr>
            </a:lvl2pPr>
            <a:lvl3pPr marL="1371600" lvl="2" indent="-228600" algn="l">
              <a:lnSpc>
                <a:spcPct val="100000"/>
              </a:lnSpc>
              <a:spcBef>
                <a:spcPts val="320"/>
              </a:spcBef>
              <a:spcAft>
                <a:spcPts val="0"/>
              </a:spcAft>
              <a:buClr>
                <a:srgbClr val="88898D"/>
              </a:buClr>
              <a:buSzPts val="1600"/>
              <a:buNone/>
              <a:defRPr sz="1600">
                <a:solidFill>
                  <a:srgbClr val="88898D"/>
                </a:solidFill>
              </a:defRPr>
            </a:lvl3pPr>
            <a:lvl4pPr marL="1828800" lvl="3" indent="-228600" algn="l">
              <a:lnSpc>
                <a:spcPct val="100000"/>
              </a:lnSpc>
              <a:spcBef>
                <a:spcPts val="280"/>
              </a:spcBef>
              <a:spcAft>
                <a:spcPts val="0"/>
              </a:spcAft>
              <a:buClr>
                <a:srgbClr val="88898D"/>
              </a:buClr>
              <a:buSzPts val="1400"/>
              <a:buNone/>
              <a:defRPr sz="1400">
                <a:solidFill>
                  <a:srgbClr val="88898D"/>
                </a:solidFill>
              </a:defRPr>
            </a:lvl4pPr>
            <a:lvl5pPr marL="2286000" lvl="4" indent="-228600" algn="l">
              <a:lnSpc>
                <a:spcPct val="100000"/>
              </a:lnSpc>
              <a:spcBef>
                <a:spcPts val="280"/>
              </a:spcBef>
              <a:spcAft>
                <a:spcPts val="0"/>
              </a:spcAft>
              <a:buClr>
                <a:srgbClr val="88898D"/>
              </a:buClr>
              <a:buSzPts val="1400"/>
              <a:buNone/>
              <a:defRPr sz="1400">
                <a:solidFill>
                  <a:srgbClr val="88898D"/>
                </a:solidFill>
              </a:defRPr>
            </a:lvl5pPr>
            <a:lvl6pPr marL="2743200" lvl="5" indent="-228600" algn="l">
              <a:lnSpc>
                <a:spcPct val="100000"/>
              </a:lnSpc>
              <a:spcBef>
                <a:spcPts val="280"/>
              </a:spcBef>
              <a:spcAft>
                <a:spcPts val="0"/>
              </a:spcAft>
              <a:buClr>
                <a:srgbClr val="88898D"/>
              </a:buClr>
              <a:buSzPts val="1400"/>
              <a:buNone/>
              <a:defRPr sz="1400">
                <a:solidFill>
                  <a:srgbClr val="88898D"/>
                </a:solidFill>
              </a:defRPr>
            </a:lvl6pPr>
            <a:lvl7pPr marL="3200400" lvl="6" indent="-228600" algn="l">
              <a:lnSpc>
                <a:spcPct val="100000"/>
              </a:lnSpc>
              <a:spcBef>
                <a:spcPts val="280"/>
              </a:spcBef>
              <a:spcAft>
                <a:spcPts val="0"/>
              </a:spcAft>
              <a:buClr>
                <a:srgbClr val="88898D"/>
              </a:buClr>
              <a:buSzPts val="1400"/>
              <a:buNone/>
              <a:defRPr sz="1400">
                <a:solidFill>
                  <a:srgbClr val="88898D"/>
                </a:solidFill>
              </a:defRPr>
            </a:lvl7pPr>
            <a:lvl8pPr marL="3657600" lvl="7" indent="-228600" algn="l">
              <a:lnSpc>
                <a:spcPct val="100000"/>
              </a:lnSpc>
              <a:spcBef>
                <a:spcPts val="280"/>
              </a:spcBef>
              <a:spcAft>
                <a:spcPts val="0"/>
              </a:spcAft>
              <a:buClr>
                <a:srgbClr val="88898D"/>
              </a:buClr>
              <a:buSzPts val="1400"/>
              <a:buNone/>
              <a:defRPr sz="1400">
                <a:solidFill>
                  <a:srgbClr val="88898D"/>
                </a:solidFill>
              </a:defRPr>
            </a:lvl8pPr>
            <a:lvl9pPr marL="4114800" lvl="8" indent="-228600" algn="l">
              <a:lnSpc>
                <a:spcPct val="100000"/>
              </a:lnSpc>
              <a:spcBef>
                <a:spcPts val="280"/>
              </a:spcBef>
              <a:spcAft>
                <a:spcPts val="0"/>
              </a:spcAft>
              <a:buClr>
                <a:srgbClr val="88898D"/>
              </a:buClr>
              <a:buSzPts val="1400"/>
              <a:buNone/>
              <a:defRPr sz="1400">
                <a:solidFill>
                  <a:srgbClr val="88898D"/>
                </a:solidFill>
              </a:defRPr>
            </a:lvl9pPr>
          </a:lstStyle>
          <a:p>
            <a:endParaRPr/>
          </a:p>
        </p:txBody>
      </p:sp>
      <p:sp>
        <p:nvSpPr>
          <p:cNvPr id="119" name="Google Shape;119;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5" name="Google Shape;125;p2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6" name="Google Shape;126;p2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7" name="Google Shape;127;p2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8" name="Google Shape;128;p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grpSp>
        <p:nvGrpSpPr>
          <p:cNvPr id="131" name="Google Shape;131;p29"/>
          <p:cNvGrpSpPr/>
          <p:nvPr/>
        </p:nvGrpSpPr>
        <p:grpSpPr>
          <a:xfrm>
            <a:off x="719088" y="1129000"/>
            <a:ext cx="8669516" cy="5764855"/>
            <a:chOff x="719088" y="1129000"/>
            <a:chExt cx="8669516" cy="5764855"/>
          </a:xfrm>
        </p:grpSpPr>
        <p:grpSp>
          <p:nvGrpSpPr>
            <p:cNvPr id="132" name="Google Shape;132;p29"/>
            <p:cNvGrpSpPr/>
            <p:nvPr/>
          </p:nvGrpSpPr>
          <p:grpSpPr>
            <a:xfrm>
              <a:off x="719088" y="1129000"/>
              <a:ext cx="838274" cy="114600"/>
              <a:chOff x="719088" y="1129000"/>
              <a:chExt cx="838274" cy="114600"/>
            </a:xfrm>
          </p:grpSpPr>
          <p:sp>
            <p:nvSpPr>
              <p:cNvPr id="133" name="Google Shape;133;p29"/>
              <p:cNvSpPr/>
              <p:nvPr/>
            </p:nvSpPr>
            <p:spPr>
              <a:xfrm>
                <a:off x="719088" y="1129000"/>
                <a:ext cx="114600" cy="1146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4" name="Google Shape;134;p29"/>
              <p:cNvSpPr/>
              <p:nvPr/>
            </p:nvSpPr>
            <p:spPr>
              <a:xfrm>
                <a:off x="960304" y="1129000"/>
                <a:ext cx="114600" cy="114600"/>
              </a:xfrm>
              <a:prstGeom prst="ellipse">
                <a:avLst/>
              </a:prstGeom>
              <a:solidFill>
                <a:srgbClr val="082B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5" name="Google Shape;135;p29"/>
              <p:cNvSpPr/>
              <p:nvPr/>
            </p:nvSpPr>
            <p:spPr>
              <a:xfrm>
                <a:off x="1201521" y="1129000"/>
                <a:ext cx="114600" cy="114600"/>
              </a:xfrm>
              <a:prstGeom prst="ellipse">
                <a:avLst/>
              </a:prstGeom>
              <a:solidFill>
                <a:srgbClr val="00B7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6" name="Google Shape;136;p29"/>
              <p:cNvSpPr/>
              <p:nvPr/>
            </p:nvSpPr>
            <p:spPr>
              <a:xfrm>
                <a:off x="1442762" y="1129000"/>
                <a:ext cx="114600" cy="1146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137" name="Google Shape;137;p29"/>
            <p:cNvPicPr preferRelativeResize="0"/>
            <p:nvPr/>
          </p:nvPicPr>
          <p:blipFill rotWithShape="1">
            <a:blip r:embed="rId2">
              <a:alphaModFix amt="50000"/>
            </a:blip>
            <a:srcRect/>
            <a:stretch/>
          </p:blipFill>
          <p:spPr>
            <a:xfrm>
              <a:off x="7984997" y="5282545"/>
              <a:ext cx="1403607" cy="1611310"/>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38"/>
        <p:cNvGrpSpPr/>
        <p:nvPr/>
      </p:nvGrpSpPr>
      <p:grpSpPr>
        <a:xfrm>
          <a:off x="0" y="0"/>
          <a:ext cx="0" cy="0"/>
          <a:chOff x="0" y="0"/>
          <a:chExt cx="0" cy="0"/>
        </a:xfrm>
      </p:grpSpPr>
      <p:sp>
        <p:nvSpPr>
          <p:cNvPr id="139" name="Google Shape;139;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0" name="Google Shape;140;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ison">
  <p:cSld name="TWO_OBJECTS_WITH_TEXT 2">
    <p:spTree>
      <p:nvGrpSpPr>
        <p:cNvPr id="1" name="Shape 145"/>
        <p:cNvGrpSpPr/>
        <p:nvPr/>
      </p:nvGrpSpPr>
      <p:grpSpPr>
        <a:xfrm>
          <a:off x="0" y="0"/>
          <a:ext cx="0" cy="0"/>
          <a:chOff x="0" y="0"/>
          <a:chExt cx="0" cy="0"/>
        </a:xfrm>
      </p:grpSpPr>
      <p:sp>
        <p:nvSpPr>
          <p:cNvPr id="146" name="Google Shape;146;p3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7" name="Google Shape;147;p3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8" name="Google Shape;148;p3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3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0" name="Google Shape;150;p3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6" name="Google Shape;156;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1"/>
        <p:cNvGrpSpPr/>
        <p:nvPr/>
      </p:nvGrpSpPr>
      <p:grpSpPr>
        <a:xfrm>
          <a:off x="0" y="0"/>
          <a:ext cx="0" cy="0"/>
          <a:chOff x="0" y="0"/>
          <a:chExt cx="0" cy="0"/>
        </a:xfrm>
      </p:grpSpPr>
      <p:sp>
        <p:nvSpPr>
          <p:cNvPr id="22" name="Google Shape;22;g174f172ed2c_0_29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174f172ed2c_0_29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174f172ed2c_0_29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tête de section">
  <p:cSld name="SECTION_HEADER 2">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1" name="Google Shape;161;p3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62" name="Google Shape;162;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65"/>
        <p:cNvGrpSpPr/>
        <p:nvPr/>
      </p:nvGrpSpPr>
      <p:grpSpPr>
        <a:xfrm>
          <a:off x="0" y="0"/>
          <a:ext cx="0" cy="0"/>
          <a:chOff x="0" y="0"/>
          <a:chExt cx="0" cy="0"/>
        </a:xfrm>
      </p:grpSpPr>
      <p:sp>
        <p:nvSpPr>
          <p:cNvPr id="166" name="Google Shape;166;p3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7" name="Google Shape;167;p3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Google Shape;168;p3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9" name="Google Shape;169;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72"/>
        <p:cNvGrpSpPr/>
        <p:nvPr/>
      </p:nvGrpSpPr>
      <p:grpSpPr>
        <a:xfrm>
          <a:off x="0" y="0"/>
          <a:ext cx="0" cy="0"/>
          <a:chOff x="0" y="0"/>
          <a:chExt cx="0" cy="0"/>
        </a:xfrm>
      </p:grpSpPr>
      <p:sp>
        <p:nvSpPr>
          <p:cNvPr id="173" name="Google Shape;173;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4" name="Google Shape;174;p35"/>
          <p:cNvSpPr>
            <a:spLocks noGrp="1"/>
          </p:cNvSpPr>
          <p:nvPr>
            <p:ph type="pic" idx="2"/>
          </p:nvPr>
        </p:nvSpPr>
        <p:spPr>
          <a:xfrm>
            <a:off x="3887391" y="987426"/>
            <a:ext cx="4629150" cy="4873625"/>
          </a:xfrm>
          <a:prstGeom prst="rect">
            <a:avLst/>
          </a:prstGeom>
          <a:noFill/>
          <a:ln>
            <a:noFill/>
          </a:ln>
        </p:spPr>
      </p:sp>
      <p:sp>
        <p:nvSpPr>
          <p:cNvPr id="175" name="Google Shape;175;p3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76" name="Google Shape;176;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79"/>
        <p:cNvGrpSpPr/>
        <p:nvPr/>
      </p:nvGrpSpPr>
      <p:grpSpPr>
        <a:xfrm>
          <a:off x="0" y="0"/>
          <a:ext cx="0" cy="0"/>
          <a:chOff x="0" y="0"/>
          <a:chExt cx="0" cy="0"/>
        </a:xfrm>
      </p:grpSpPr>
      <p:sp>
        <p:nvSpPr>
          <p:cNvPr id="180" name="Google Shape;180;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1" name="Google Shape;181;p3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85"/>
        <p:cNvGrpSpPr/>
        <p:nvPr/>
      </p:nvGrpSpPr>
      <p:grpSpPr>
        <a:xfrm>
          <a:off x="0" y="0"/>
          <a:ext cx="0" cy="0"/>
          <a:chOff x="0" y="0"/>
          <a:chExt cx="0" cy="0"/>
        </a:xfrm>
      </p:grpSpPr>
      <p:sp>
        <p:nvSpPr>
          <p:cNvPr id="186" name="Google Shape;186;p37"/>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7" name="Google Shape;187;p37"/>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9" name="Google Shape;189;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sp>
        <p:nvSpPr>
          <p:cNvPr id="26" name="Google Shape;26;g174f172ed2c_0_2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74f172ed2c_0_2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g174f172ed2c_0_29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174f172ed2c_0_29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174f172ed2c_0_29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31"/>
        <p:cNvGrpSpPr/>
        <p:nvPr/>
      </p:nvGrpSpPr>
      <p:grpSpPr>
        <a:xfrm>
          <a:off x="0" y="0"/>
          <a:ext cx="0" cy="0"/>
          <a:chOff x="0" y="0"/>
          <a:chExt cx="0" cy="0"/>
        </a:xfrm>
      </p:grpSpPr>
      <p:sp>
        <p:nvSpPr>
          <p:cNvPr id="32" name="Google Shape;32;g174f172ed2c_0_30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174f172ed2c_0_30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98D"/>
              </a:buClr>
              <a:buSzPts val="2000"/>
              <a:buNone/>
              <a:defRPr sz="2000">
                <a:solidFill>
                  <a:srgbClr val="88898D"/>
                </a:solidFill>
              </a:defRPr>
            </a:lvl1pPr>
            <a:lvl2pPr marL="914400" lvl="1" indent="-228600" algn="l">
              <a:lnSpc>
                <a:spcPct val="100000"/>
              </a:lnSpc>
              <a:spcBef>
                <a:spcPts val="360"/>
              </a:spcBef>
              <a:spcAft>
                <a:spcPts val="0"/>
              </a:spcAft>
              <a:buClr>
                <a:srgbClr val="88898D"/>
              </a:buClr>
              <a:buSzPts val="1800"/>
              <a:buNone/>
              <a:defRPr sz="1800">
                <a:solidFill>
                  <a:srgbClr val="88898D"/>
                </a:solidFill>
              </a:defRPr>
            </a:lvl2pPr>
            <a:lvl3pPr marL="1371600" lvl="2" indent="-228600" algn="l">
              <a:lnSpc>
                <a:spcPct val="100000"/>
              </a:lnSpc>
              <a:spcBef>
                <a:spcPts val="320"/>
              </a:spcBef>
              <a:spcAft>
                <a:spcPts val="0"/>
              </a:spcAft>
              <a:buClr>
                <a:srgbClr val="88898D"/>
              </a:buClr>
              <a:buSzPts val="1600"/>
              <a:buNone/>
              <a:defRPr sz="1600">
                <a:solidFill>
                  <a:srgbClr val="88898D"/>
                </a:solidFill>
              </a:defRPr>
            </a:lvl3pPr>
            <a:lvl4pPr marL="1828800" lvl="3" indent="-228600" algn="l">
              <a:lnSpc>
                <a:spcPct val="100000"/>
              </a:lnSpc>
              <a:spcBef>
                <a:spcPts val="280"/>
              </a:spcBef>
              <a:spcAft>
                <a:spcPts val="0"/>
              </a:spcAft>
              <a:buClr>
                <a:srgbClr val="88898D"/>
              </a:buClr>
              <a:buSzPts val="1400"/>
              <a:buNone/>
              <a:defRPr sz="1400">
                <a:solidFill>
                  <a:srgbClr val="88898D"/>
                </a:solidFill>
              </a:defRPr>
            </a:lvl4pPr>
            <a:lvl5pPr marL="2286000" lvl="4" indent="-228600" algn="l">
              <a:lnSpc>
                <a:spcPct val="100000"/>
              </a:lnSpc>
              <a:spcBef>
                <a:spcPts val="280"/>
              </a:spcBef>
              <a:spcAft>
                <a:spcPts val="0"/>
              </a:spcAft>
              <a:buClr>
                <a:srgbClr val="88898D"/>
              </a:buClr>
              <a:buSzPts val="1400"/>
              <a:buNone/>
              <a:defRPr sz="1400">
                <a:solidFill>
                  <a:srgbClr val="88898D"/>
                </a:solidFill>
              </a:defRPr>
            </a:lvl5pPr>
            <a:lvl6pPr marL="2743200" lvl="5" indent="-228600" algn="l">
              <a:lnSpc>
                <a:spcPct val="100000"/>
              </a:lnSpc>
              <a:spcBef>
                <a:spcPts val="280"/>
              </a:spcBef>
              <a:spcAft>
                <a:spcPts val="0"/>
              </a:spcAft>
              <a:buClr>
                <a:srgbClr val="88898D"/>
              </a:buClr>
              <a:buSzPts val="1400"/>
              <a:buNone/>
              <a:defRPr sz="1400">
                <a:solidFill>
                  <a:srgbClr val="88898D"/>
                </a:solidFill>
              </a:defRPr>
            </a:lvl6pPr>
            <a:lvl7pPr marL="3200400" lvl="6" indent="-228600" algn="l">
              <a:lnSpc>
                <a:spcPct val="100000"/>
              </a:lnSpc>
              <a:spcBef>
                <a:spcPts val="280"/>
              </a:spcBef>
              <a:spcAft>
                <a:spcPts val="0"/>
              </a:spcAft>
              <a:buClr>
                <a:srgbClr val="88898D"/>
              </a:buClr>
              <a:buSzPts val="1400"/>
              <a:buNone/>
              <a:defRPr sz="1400">
                <a:solidFill>
                  <a:srgbClr val="88898D"/>
                </a:solidFill>
              </a:defRPr>
            </a:lvl7pPr>
            <a:lvl8pPr marL="3657600" lvl="7" indent="-228600" algn="l">
              <a:lnSpc>
                <a:spcPct val="100000"/>
              </a:lnSpc>
              <a:spcBef>
                <a:spcPts val="280"/>
              </a:spcBef>
              <a:spcAft>
                <a:spcPts val="0"/>
              </a:spcAft>
              <a:buClr>
                <a:srgbClr val="88898D"/>
              </a:buClr>
              <a:buSzPts val="1400"/>
              <a:buNone/>
              <a:defRPr sz="1400">
                <a:solidFill>
                  <a:srgbClr val="88898D"/>
                </a:solidFill>
              </a:defRPr>
            </a:lvl8pPr>
            <a:lvl9pPr marL="4114800" lvl="8" indent="-228600" algn="l">
              <a:lnSpc>
                <a:spcPct val="100000"/>
              </a:lnSpc>
              <a:spcBef>
                <a:spcPts val="280"/>
              </a:spcBef>
              <a:spcAft>
                <a:spcPts val="0"/>
              </a:spcAft>
              <a:buClr>
                <a:srgbClr val="88898D"/>
              </a:buClr>
              <a:buSzPts val="1400"/>
              <a:buNone/>
              <a:defRPr sz="1400">
                <a:solidFill>
                  <a:srgbClr val="88898D"/>
                </a:solidFill>
              </a:defRPr>
            </a:lvl9pPr>
          </a:lstStyle>
          <a:p>
            <a:endParaRPr/>
          </a:p>
        </p:txBody>
      </p:sp>
      <p:sp>
        <p:nvSpPr>
          <p:cNvPr id="34" name="Google Shape;34;g174f172ed2c_0_30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174f172ed2c_0_30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174f172ed2c_0_30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g174f172ed2c_0_3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174f172ed2c_0_308"/>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g174f172ed2c_0_308"/>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g174f172ed2c_0_30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174f172ed2c_0_30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74f172ed2c_0_30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g174f172ed2c_0_3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174f172ed2c_0_315"/>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g174f172ed2c_0_315"/>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g174f172ed2c_0_315"/>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g174f172ed2c_0_315"/>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g174f172ed2c_0_3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74f172ed2c_0_3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174f172ed2c_0_3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g174f172ed2c_0_3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174f172ed2c_0_3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174f172ed2c_0_3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174f172ed2c_0_3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g174f172ed2c_0_329"/>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174f172ed2c_0_329"/>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g174f172ed2c_0_329"/>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g174f172ed2c_0_3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174f172ed2c_0_3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174f172ed2c_0_3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g174f172ed2c_0_336"/>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174f172ed2c_0_336"/>
          <p:cNvSpPr>
            <a:spLocks noGrp="1"/>
          </p:cNvSpPr>
          <p:nvPr>
            <p:ph type="pic" idx="2"/>
          </p:nvPr>
        </p:nvSpPr>
        <p:spPr>
          <a:xfrm>
            <a:off x="1792288" y="612775"/>
            <a:ext cx="5486400" cy="4114800"/>
          </a:xfrm>
          <a:prstGeom prst="rect">
            <a:avLst/>
          </a:prstGeom>
          <a:noFill/>
          <a:ln>
            <a:noFill/>
          </a:ln>
        </p:spPr>
      </p:sp>
      <p:sp>
        <p:nvSpPr>
          <p:cNvPr id="68" name="Google Shape;68;g174f172ed2c_0_336"/>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g174f172ed2c_0_3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174f172ed2c_0_33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174f172ed2c_0_3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74f172ed2c_0_2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74f172ed2c_0_28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g174f172ed2c_0_28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98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174f172ed2c_0_28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98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174f172ed2c_0_28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BCBD4"/>
        </a:solidFill>
        <a:effectLst/>
      </p:bgPr>
    </p:bg>
    <p:spTree>
      <p:nvGrpSpPr>
        <p:cNvPr id="1" name="Shape 84"/>
        <p:cNvGrpSpPr/>
        <p:nvPr/>
      </p:nvGrpSpPr>
      <p:grpSpPr>
        <a:xfrm>
          <a:off x="0" y="0"/>
          <a:ext cx="0" cy="0"/>
          <a:chOff x="0" y="0"/>
          <a:chExt cx="0" cy="0"/>
        </a:xfrm>
      </p:grpSpPr>
      <p:sp>
        <p:nvSpPr>
          <p:cNvPr id="85" name="Google Shape;85;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grpSp>
        <p:nvGrpSpPr>
          <p:cNvPr id="90" name="Google Shape;90;p24"/>
          <p:cNvGrpSpPr/>
          <p:nvPr/>
        </p:nvGrpSpPr>
        <p:grpSpPr>
          <a:xfrm>
            <a:off x="628650" y="1524785"/>
            <a:ext cx="9104251" cy="5491299"/>
            <a:chOff x="719088" y="1129000"/>
            <a:chExt cx="9104251" cy="5491299"/>
          </a:xfrm>
        </p:grpSpPr>
        <p:grpSp>
          <p:nvGrpSpPr>
            <p:cNvPr id="91" name="Google Shape;91;p24"/>
            <p:cNvGrpSpPr/>
            <p:nvPr/>
          </p:nvGrpSpPr>
          <p:grpSpPr>
            <a:xfrm>
              <a:off x="719088" y="1129000"/>
              <a:ext cx="838274" cy="114600"/>
              <a:chOff x="719088" y="1129000"/>
              <a:chExt cx="838274" cy="114600"/>
            </a:xfrm>
          </p:grpSpPr>
          <p:sp>
            <p:nvSpPr>
              <p:cNvPr id="92" name="Google Shape;92;p24"/>
              <p:cNvSpPr/>
              <p:nvPr/>
            </p:nvSpPr>
            <p:spPr>
              <a:xfrm>
                <a:off x="719088" y="1129000"/>
                <a:ext cx="114600" cy="1146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3" name="Google Shape;93;p24"/>
              <p:cNvSpPr/>
              <p:nvPr/>
            </p:nvSpPr>
            <p:spPr>
              <a:xfrm>
                <a:off x="960304" y="1129000"/>
                <a:ext cx="114600" cy="114600"/>
              </a:xfrm>
              <a:prstGeom prst="ellipse">
                <a:avLst/>
              </a:prstGeom>
              <a:solidFill>
                <a:srgbClr val="082B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4" name="Google Shape;94;p24"/>
              <p:cNvSpPr/>
              <p:nvPr/>
            </p:nvSpPr>
            <p:spPr>
              <a:xfrm>
                <a:off x="1201521" y="1129000"/>
                <a:ext cx="114600" cy="114600"/>
              </a:xfrm>
              <a:prstGeom prst="ellipse">
                <a:avLst/>
              </a:prstGeom>
              <a:solidFill>
                <a:srgbClr val="00B7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5" name="Google Shape;95;p24"/>
              <p:cNvSpPr/>
              <p:nvPr/>
            </p:nvSpPr>
            <p:spPr>
              <a:xfrm>
                <a:off x="1442762" y="1129000"/>
                <a:ext cx="114600" cy="1146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96" name="Google Shape;96;p24"/>
            <p:cNvPicPr preferRelativeResize="0"/>
            <p:nvPr/>
          </p:nvPicPr>
          <p:blipFill rotWithShape="1">
            <a:blip r:embed="rId15">
              <a:alphaModFix amt="50000"/>
            </a:blip>
            <a:srcRect/>
            <a:stretch/>
          </p:blipFill>
          <p:spPr>
            <a:xfrm>
              <a:off x="7388237" y="3824851"/>
              <a:ext cx="2435102" cy="2795448"/>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74f172ed2c_0_271"/>
          <p:cNvSpPr txBox="1">
            <a:spLocks noGrp="1"/>
          </p:cNvSpPr>
          <p:nvPr>
            <p:ph type="subTitle" idx="4294967295"/>
          </p:nvPr>
        </p:nvSpPr>
        <p:spPr>
          <a:xfrm>
            <a:off x="270000" y="815346"/>
            <a:ext cx="8604000" cy="1348031"/>
          </a:xfrm>
          <a:prstGeom prst="rect">
            <a:avLst/>
          </a:prstGeom>
          <a:noFill/>
          <a:ln>
            <a:noFill/>
          </a:ln>
        </p:spPr>
        <p:txBody>
          <a:bodyPr spcFirstLastPara="1" wrap="square" lIns="91425" tIns="91425" rIns="91425" bIns="91425" anchor="b" anchorCtr="0">
            <a:spAutoFit/>
          </a:bodyPr>
          <a:lstStyle/>
          <a:p>
            <a:pPr marL="0" marR="0" lvl="0" indent="0" algn="ctr" rtl="0">
              <a:lnSpc>
                <a:spcPct val="90000"/>
              </a:lnSpc>
              <a:spcBef>
                <a:spcPts val="0"/>
              </a:spcBef>
              <a:spcAft>
                <a:spcPts val="0"/>
              </a:spcAft>
              <a:buClr>
                <a:schemeClr val="folHlink"/>
              </a:buClr>
              <a:buSzPts val="1100"/>
              <a:buFont typeface="Arial"/>
              <a:buNone/>
            </a:pPr>
            <a:r>
              <a:rPr lang="fr-CA" sz="2800" b="1" i="0" u="none" strike="noStrike" cap="none">
                <a:solidFill>
                  <a:srgbClr val="222222"/>
                </a:solidFill>
                <a:latin typeface="Verdana"/>
                <a:ea typeface="Verdana"/>
                <a:cs typeface="Verdana"/>
                <a:sym typeface="Verdana"/>
              </a:rPr>
              <a:t>Milieu municipal et économie sociale : </a:t>
            </a:r>
            <a:endParaRPr/>
          </a:p>
          <a:p>
            <a:pPr marL="0" marR="0" lvl="0" indent="0" algn="ctr" rtl="0">
              <a:lnSpc>
                <a:spcPct val="90000"/>
              </a:lnSpc>
              <a:spcBef>
                <a:spcPts val="0"/>
              </a:spcBef>
              <a:spcAft>
                <a:spcPts val="0"/>
              </a:spcAft>
              <a:buClr>
                <a:schemeClr val="folHlink"/>
              </a:buClr>
              <a:buSzPts val="1100"/>
              <a:buFont typeface="Arial"/>
              <a:buNone/>
            </a:pPr>
            <a:r>
              <a:rPr lang="fr-CA" sz="2800" b="1" i="0" u="none" strike="noStrike" cap="none">
                <a:solidFill>
                  <a:srgbClr val="222222"/>
                </a:solidFill>
                <a:latin typeface="Verdana"/>
                <a:ea typeface="Verdana"/>
                <a:cs typeface="Verdana"/>
                <a:sym typeface="Verdana"/>
              </a:rPr>
              <a:t>un duo gagnant pour répondre aux besoins des communautés</a:t>
            </a:r>
            <a:endParaRPr sz="2800" b="1" i="0" u="none" strike="noStrike" cap="none">
              <a:solidFill>
                <a:srgbClr val="FF0000"/>
              </a:solidFill>
              <a:latin typeface="Verdana"/>
              <a:ea typeface="Verdana"/>
              <a:cs typeface="Verdana"/>
              <a:sym typeface="Verdana"/>
            </a:endParaRPr>
          </a:p>
        </p:txBody>
      </p:sp>
      <p:pic>
        <p:nvPicPr>
          <p:cNvPr id="196" name="Google Shape;196;g174f172ed2c_0_271"/>
          <p:cNvPicPr preferRelativeResize="0"/>
          <p:nvPr/>
        </p:nvPicPr>
        <p:blipFill rotWithShape="1">
          <a:blip r:embed="rId3">
            <a:alphaModFix/>
          </a:blip>
          <a:srcRect/>
          <a:stretch/>
        </p:blipFill>
        <p:spPr>
          <a:xfrm>
            <a:off x="91859" y="5227256"/>
            <a:ext cx="4166856" cy="1051866"/>
          </a:xfrm>
          <a:prstGeom prst="rect">
            <a:avLst/>
          </a:prstGeom>
          <a:noFill/>
          <a:ln>
            <a:noFill/>
          </a:ln>
        </p:spPr>
      </p:pic>
      <p:pic>
        <p:nvPicPr>
          <p:cNvPr id="197" name="Google Shape;197;g174f172ed2c_0_271"/>
          <p:cNvPicPr preferRelativeResize="0"/>
          <p:nvPr/>
        </p:nvPicPr>
        <p:blipFill rotWithShape="1">
          <a:blip r:embed="rId4">
            <a:alphaModFix/>
          </a:blip>
          <a:srcRect/>
          <a:stretch/>
        </p:blipFill>
        <p:spPr>
          <a:xfrm>
            <a:off x="2734235" y="2801535"/>
            <a:ext cx="1234916" cy="1254929"/>
          </a:xfrm>
          <a:prstGeom prst="rect">
            <a:avLst/>
          </a:prstGeom>
          <a:noFill/>
          <a:ln>
            <a:noFill/>
          </a:ln>
        </p:spPr>
      </p:pic>
      <p:sp>
        <p:nvSpPr>
          <p:cNvPr id="198" name="Google Shape;198;g174f172ed2c_0_271"/>
          <p:cNvSpPr txBox="1"/>
          <p:nvPr/>
        </p:nvSpPr>
        <p:spPr>
          <a:xfrm>
            <a:off x="6598311" y="6002372"/>
            <a:ext cx="3547800" cy="553500"/>
          </a:xfrm>
          <a:prstGeom prst="rect">
            <a:avLst/>
          </a:prstGeom>
          <a:noFill/>
          <a:ln>
            <a:noFill/>
          </a:ln>
        </p:spPr>
        <p:txBody>
          <a:bodyPr spcFirstLastPara="1" wrap="square" lIns="0" tIns="0" rIns="0" bIns="0" anchor="t" anchorCtr="0">
            <a:normAutofit/>
          </a:bodyPr>
          <a:lstStyle/>
          <a:p>
            <a:pPr marL="0" marR="0" lvl="0" indent="0" algn="l" rtl="0">
              <a:lnSpc>
                <a:spcPct val="89990"/>
              </a:lnSpc>
              <a:spcBef>
                <a:spcPts val="0"/>
              </a:spcBef>
              <a:spcAft>
                <a:spcPts val="0"/>
              </a:spcAft>
              <a:buClr>
                <a:srgbClr val="000000"/>
              </a:buClr>
              <a:buSzPts val="6126"/>
              <a:buFont typeface="Arial"/>
              <a:buNone/>
            </a:pPr>
            <a:r>
              <a:rPr lang="fr-CA" sz="1758" b="1" i="0" u="none" strike="noStrike" cap="none">
                <a:solidFill>
                  <a:schemeClr val="dk1"/>
                </a:solidFill>
                <a:latin typeface="Arial"/>
                <a:ea typeface="Arial"/>
                <a:cs typeface="Arial"/>
                <a:sym typeface="Arial"/>
              </a:rPr>
              <a:t>28 février 2024</a:t>
            </a:r>
            <a:endParaRPr sz="270" b="0" i="0" u="none" strike="noStrike" cap="none">
              <a:solidFill>
                <a:schemeClr val="dk1"/>
              </a:solidFill>
              <a:latin typeface="Arial"/>
              <a:ea typeface="Arial"/>
              <a:cs typeface="Arial"/>
              <a:sym typeface="Arial"/>
            </a:endParaRPr>
          </a:p>
        </p:txBody>
      </p:sp>
      <p:pic>
        <p:nvPicPr>
          <p:cNvPr id="199" name="Google Shape;199;g174f172ed2c_0_271"/>
          <p:cNvPicPr preferRelativeResize="0"/>
          <p:nvPr/>
        </p:nvPicPr>
        <p:blipFill rotWithShape="1">
          <a:blip r:embed="rId5">
            <a:alphaModFix/>
          </a:blip>
          <a:srcRect/>
          <a:stretch/>
        </p:blipFill>
        <p:spPr>
          <a:xfrm>
            <a:off x="4258715" y="2936249"/>
            <a:ext cx="3199096" cy="10146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3"/>
          <p:cNvSpPr txBox="1"/>
          <p:nvPr/>
        </p:nvSpPr>
        <p:spPr>
          <a:xfrm>
            <a:off x="501600" y="1927241"/>
            <a:ext cx="4424400" cy="4196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chemeClr val="dk1"/>
              </a:buClr>
              <a:buSzPts val="1200"/>
              <a:buFont typeface="Verdana"/>
              <a:buNone/>
            </a:pPr>
            <a:r>
              <a:rPr lang="fr-CA" sz="1600" b="1" i="0" u="none" strike="noStrike" cap="none">
                <a:solidFill>
                  <a:srgbClr val="003366"/>
                </a:solidFill>
                <a:latin typeface="Arial"/>
                <a:ea typeface="Arial"/>
                <a:cs typeface="Arial"/>
                <a:sym typeface="Arial"/>
              </a:rPr>
              <a:t>Les coopératives</a:t>
            </a:r>
            <a:endParaRPr sz="1600" b="1" i="0" u="none" strike="noStrike" cap="none">
              <a:solidFill>
                <a:srgbClr val="003366"/>
              </a:solidFill>
              <a:latin typeface="Arial"/>
              <a:ea typeface="Arial"/>
              <a:cs typeface="Arial"/>
              <a:sym typeface="Arial"/>
            </a:endParaRPr>
          </a:p>
          <a:p>
            <a:pPr marL="457200" marR="0" lvl="0" indent="-342900" algn="l" rtl="0">
              <a:lnSpc>
                <a:spcPct val="115000"/>
              </a:lnSpc>
              <a:spcBef>
                <a:spcPts val="1000"/>
              </a:spcBef>
              <a:spcAft>
                <a:spcPts val="0"/>
              </a:spcAft>
              <a:buClr>
                <a:srgbClr val="003366"/>
              </a:buClr>
              <a:buSzPts val="1800"/>
              <a:buFont typeface="Verdana"/>
              <a:buChar char="●"/>
            </a:pPr>
            <a:r>
              <a:rPr lang="fr-CA" sz="1600" b="0" i="1" u="none" strike="noStrike" cap="none">
                <a:solidFill>
                  <a:srgbClr val="003366"/>
                </a:solidFill>
                <a:latin typeface="Arial"/>
                <a:ea typeface="Arial"/>
                <a:cs typeface="Arial"/>
                <a:sym typeface="Arial"/>
              </a:rPr>
              <a:t>Loi sur les coopératives</a:t>
            </a:r>
            <a:endParaRPr sz="1600" b="0" i="1" u="none" strike="noStrike" cap="none">
              <a:solidFill>
                <a:srgbClr val="003366"/>
              </a:solidFill>
              <a:latin typeface="Arial"/>
              <a:ea typeface="Arial"/>
              <a:cs typeface="Arial"/>
              <a:sym typeface="Arial"/>
            </a:endParaRPr>
          </a:p>
          <a:p>
            <a:pPr marL="457200" marR="0" lvl="0" indent="-330200" algn="l" rtl="0">
              <a:lnSpc>
                <a:spcPct val="115000"/>
              </a:lnSpc>
              <a:spcBef>
                <a:spcPts val="1000"/>
              </a:spcBef>
              <a:spcAft>
                <a:spcPts val="0"/>
              </a:spcAft>
              <a:buClr>
                <a:srgbClr val="003366"/>
              </a:buClr>
              <a:buSzPts val="1600"/>
              <a:buFont typeface="Verdana"/>
              <a:buChar char="●"/>
            </a:pPr>
            <a:r>
              <a:rPr lang="fr-CA" sz="1600" b="0" i="0" u="none" strike="noStrike" cap="none">
                <a:solidFill>
                  <a:srgbClr val="003366"/>
                </a:solidFill>
                <a:latin typeface="Arial"/>
                <a:ea typeface="Arial"/>
                <a:cs typeface="Arial"/>
                <a:sym typeface="Arial"/>
              </a:rPr>
              <a:t>Se qualifient toutes comme</a:t>
            </a:r>
            <a:br>
              <a:rPr lang="fr-CA" sz="1600" b="0" i="0" u="none" strike="noStrike" cap="none">
                <a:solidFill>
                  <a:srgbClr val="003366"/>
                </a:solidFill>
                <a:latin typeface="Arial"/>
                <a:ea typeface="Arial"/>
                <a:cs typeface="Arial"/>
                <a:sym typeface="Arial"/>
              </a:rPr>
            </a:br>
            <a:r>
              <a:rPr lang="fr-CA" sz="1600" b="0" i="0" u="none" strike="noStrike" cap="none">
                <a:solidFill>
                  <a:srgbClr val="003366"/>
                </a:solidFill>
                <a:latin typeface="Arial"/>
                <a:ea typeface="Arial"/>
                <a:cs typeface="Arial"/>
                <a:sym typeface="Arial"/>
              </a:rPr>
              <a:t> entreprises d’économie sociale</a:t>
            </a:r>
            <a:endParaRPr sz="1600" b="0" i="0" u="none" strike="noStrike" cap="none">
              <a:solidFill>
                <a:srgbClr val="003366"/>
              </a:solidFill>
              <a:latin typeface="Arial"/>
              <a:ea typeface="Arial"/>
              <a:cs typeface="Arial"/>
              <a:sym typeface="Arial"/>
            </a:endParaRPr>
          </a:p>
          <a:p>
            <a:pPr marL="457200" marR="0" lvl="0" indent="-330200" algn="l" rtl="0">
              <a:lnSpc>
                <a:spcPct val="115000"/>
              </a:lnSpc>
              <a:spcBef>
                <a:spcPts val="1200"/>
              </a:spcBef>
              <a:spcAft>
                <a:spcPts val="0"/>
              </a:spcAft>
              <a:buClr>
                <a:srgbClr val="003366"/>
              </a:buClr>
              <a:buSzPts val="1600"/>
              <a:buFont typeface="Verdana"/>
              <a:buChar char="●"/>
            </a:pPr>
            <a:r>
              <a:rPr lang="fr-CA" sz="1600" b="0" i="0" u="none" strike="noStrike" cap="none">
                <a:solidFill>
                  <a:srgbClr val="003366"/>
                </a:solidFill>
                <a:latin typeface="Arial"/>
                <a:ea typeface="Arial"/>
                <a:cs typeface="Arial"/>
                <a:sym typeface="Arial"/>
              </a:rPr>
              <a:t>5 formes juridiques:</a:t>
            </a:r>
            <a:endParaRPr sz="1600" b="0" i="0" u="none" strike="noStrike" cap="none">
              <a:solidFill>
                <a:srgbClr val="003366"/>
              </a:solidFill>
              <a:latin typeface="Arial"/>
              <a:ea typeface="Arial"/>
              <a:cs typeface="Arial"/>
              <a:sym typeface="Arial"/>
            </a:endParaRPr>
          </a:p>
          <a:p>
            <a:pPr marL="914400" marR="0" lvl="1" indent="-330200" algn="l" rtl="0">
              <a:lnSpc>
                <a:spcPct val="115000"/>
              </a:lnSpc>
              <a:spcBef>
                <a:spcPts val="1000"/>
              </a:spcBef>
              <a:spcAft>
                <a:spcPts val="0"/>
              </a:spcAft>
              <a:buClr>
                <a:srgbClr val="003366"/>
              </a:buClr>
              <a:buSzPts val="1600"/>
              <a:buFont typeface="Verdana"/>
              <a:buChar char="○"/>
            </a:pPr>
            <a:r>
              <a:rPr lang="fr-CA" sz="1600" b="0" i="0" u="none" strike="noStrike" cap="none">
                <a:solidFill>
                  <a:srgbClr val="003366"/>
                </a:solidFill>
                <a:latin typeface="Arial"/>
                <a:ea typeface="Arial"/>
                <a:cs typeface="Arial"/>
                <a:sym typeface="Arial"/>
              </a:rPr>
              <a:t>Coopérative de consommateurs</a:t>
            </a:r>
            <a:endParaRPr sz="1600" b="0" i="0" u="none" strike="noStrike" cap="none">
              <a:solidFill>
                <a:srgbClr val="003366"/>
              </a:solidFill>
              <a:latin typeface="Arial"/>
              <a:ea typeface="Arial"/>
              <a:cs typeface="Arial"/>
              <a:sym typeface="Arial"/>
            </a:endParaRPr>
          </a:p>
          <a:p>
            <a:pPr marL="914400" marR="0" lvl="1" indent="-330200" algn="l" rtl="0">
              <a:lnSpc>
                <a:spcPct val="115000"/>
              </a:lnSpc>
              <a:spcBef>
                <a:spcPts val="1000"/>
              </a:spcBef>
              <a:spcAft>
                <a:spcPts val="0"/>
              </a:spcAft>
              <a:buClr>
                <a:srgbClr val="003366"/>
              </a:buClr>
              <a:buSzPts val="1600"/>
              <a:buFont typeface="Verdana"/>
              <a:buChar char="○"/>
            </a:pPr>
            <a:r>
              <a:rPr lang="fr-CA" sz="1600" b="0" i="0" u="none" strike="noStrike" cap="none">
                <a:solidFill>
                  <a:srgbClr val="003366"/>
                </a:solidFill>
                <a:latin typeface="Arial"/>
                <a:ea typeface="Arial"/>
                <a:cs typeface="Arial"/>
                <a:sym typeface="Arial"/>
              </a:rPr>
              <a:t>Coopérative de producteurs</a:t>
            </a:r>
            <a:endParaRPr sz="1600" b="0" i="0" u="none" strike="noStrike" cap="none">
              <a:solidFill>
                <a:srgbClr val="003366"/>
              </a:solidFill>
              <a:latin typeface="Arial"/>
              <a:ea typeface="Arial"/>
              <a:cs typeface="Arial"/>
              <a:sym typeface="Arial"/>
            </a:endParaRPr>
          </a:p>
          <a:p>
            <a:pPr marL="914400" marR="0" lvl="1" indent="-330200" algn="l" rtl="0">
              <a:lnSpc>
                <a:spcPct val="115000"/>
              </a:lnSpc>
              <a:spcBef>
                <a:spcPts val="1000"/>
              </a:spcBef>
              <a:spcAft>
                <a:spcPts val="0"/>
              </a:spcAft>
              <a:buClr>
                <a:srgbClr val="003366"/>
              </a:buClr>
              <a:buSzPts val="1600"/>
              <a:buFont typeface="Verdana"/>
              <a:buChar char="○"/>
            </a:pPr>
            <a:r>
              <a:rPr lang="fr-CA" sz="1600" b="0" i="0" u="none" strike="noStrike" cap="none">
                <a:solidFill>
                  <a:srgbClr val="003366"/>
                </a:solidFill>
                <a:latin typeface="Arial"/>
                <a:ea typeface="Arial"/>
                <a:cs typeface="Arial"/>
                <a:sym typeface="Arial"/>
              </a:rPr>
              <a:t>Coopérative de travail</a:t>
            </a:r>
            <a:endParaRPr sz="1600" b="0" i="0" u="none" strike="noStrike" cap="none">
              <a:solidFill>
                <a:srgbClr val="003366"/>
              </a:solidFill>
              <a:latin typeface="Arial"/>
              <a:ea typeface="Arial"/>
              <a:cs typeface="Arial"/>
              <a:sym typeface="Arial"/>
            </a:endParaRPr>
          </a:p>
          <a:p>
            <a:pPr marL="914400" marR="0" lvl="1" indent="-330200" algn="l" rtl="0">
              <a:lnSpc>
                <a:spcPct val="115000"/>
              </a:lnSpc>
              <a:spcBef>
                <a:spcPts val="1000"/>
              </a:spcBef>
              <a:spcAft>
                <a:spcPts val="0"/>
              </a:spcAft>
              <a:buClr>
                <a:srgbClr val="003366"/>
              </a:buClr>
              <a:buSzPts val="1600"/>
              <a:buFont typeface="Verdana"/>
              <a:buChar char="○"/>
            </a:pPr>
            <a:r>
              <a:rPr lang="fr-CA" sz="1600" b="0" i="0" u="none" strike="noStrike" cap="none">
                <a:solidFill>
                  <a:srgbClr val="003366"/>
                </a:solidFill>
                <a:latin typeface="Arial"/>
                <a:ea typeface="Arial"/>
                <a:cs typeface="Arial"/>
                <a:sym typeface="Arial"/>
              </a:rPr>
              <a:t>Coopérative de solidarité</a:t>
            </a:r>
            <a:endParaRPr sz="1600" b="0" i="0" u="none" strike="noStrike" cap="none">
              <a:solidFill>
                <a:srgbClr val="003366"/>
              </a:solidFill>
              <a:latin typeface="Arial"/>
              <a:ea typeface="Arial"/>
              <a:cs typeface="Arial"/>
              <a:sym typeface="Arial"/>
            </a:endParaRPr>
          </a:p>
          <a:p>
            <a:pPr marL="914400" marR="0" lvl="1" indent="-330200" algn="l" rtl="0">
              <a:lnSpc>
                <a:spcPct val="115000"/>
              </a:lnSpc>
              <a:spcBef>
                <a:spcPts val="1000"/>
              </a:spcBef>
              <a:spcAft>
                <a:spcPts val="1000"/>
              </a:spcAft>
              <a:buClr>
                <a:srgbClr val="003366"/>
              </a:buClr>
              <a:buSzPts val="1600"/>
              <a:buFont typeface="Verdana"/>
              <a:buChar char="○"/>
            </a:pPr>
            <a:r>
              <a:rPr lang="fr-CA" sz="1600" b="0" i="0" u="none" strike="noStrike" cap="none">
                <a:solidFill>
                  <a:srgbClr val="003366"/>
                </a:solidFill>
                <a:latin typeface="Arial"/>
                <a:ea typeface="Arial"/>
                <a:cs typeface="Arial"/>
                <a:sym typeface="Arial"/>
              </a:rPr>
              <a:t>Coopérative de travailleurs actionnaire</a:t>
            </a:r>
            <a:endParaRPr sz="1600" b="0" i="1" u="none" strike="noStrike" cap="none">
              <a:solidFill>
                <a:srgbClr val="003366"/>
              </a:solidFill>
              <a:latin typeface="Arial"/>
              <a:ea typeface="Arial"/>
              <a:cs typeface="Arial"/>
              <a:sym typeface="Arial"/>
            </a:endParaRPr>
          </a:p>
        </p:txBody>
      </p:sp>
      <p:sp>
        <p:nvSpPr>
          <p:cNvPr id="259" name="Google Shape;259;p13"/>
          <p:cNvSpPr txBox="1"/>
          <p:nvPr/>
        </p:nvSpPr>
        <p:spPr>
          <a:xfrm>
            <a:off x="501600" y="293625"/>
            <a:ext cx="81408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3400"/>
              <a:buFont typeface="Arial"/>
              <a:buNone/>
            </a:pPr>
            <a:r>
              <a:rPr lang="fr-CA" sz="3400" b="1" i="0" u="none" strike="noStrike" cap="none">
                <a:solidFill>
                  <a:srgbClr val="003366"/>
                </a:solidFill>
                <a:latin typeface="Verdana"/>
                <a:ea typeface="Verdana"/>
                <a:cs typeface="Verdana"/>
                <a:sym typeface="Verdana"/>
              </a:rPr>
              <a:t>Encadrement juridique</a:t>
            </a:r>
            <a:endParaRPr sz="1200" b="0" i="0" u="none" strike="noStrike" cap="none">
              <a:solidFill>
                <a:srgbClr val="003366"/>
              </a:solidFill>
              <a:latin typeface="Verdana"/>
              <a:ea typeface="Verdana"/>
              <a:cs typeface="Verdana"/>
              <a:sym typeface="Verdana"/>
            </a:endParaRPr>
          </a:p>
        </p:txBody>
      </p:sp>
      <p:sp>
        <p:nvSpPr>
          <p:cNvPr id="260" name="Google Shape;260;p13"/>
          <p:cNvSpPr txBox="1"/>
          <p:nvPr/>
        </p:nvSpPr>
        <p:spPr>
          <a:xfrm>
            <a:off x="4801500" y="1927241"/>
            <a:ext cx="3840900" cy="3475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1600"/>
              <a:buFont typeface="Arial"/>
              <a:buNone/>
            </a:pPr>
            <a:r>
              <a:rPr lang="fr-CA" sz="1600" b="1" i="0" u="none" strike="noStrike" cap="none" dirty="0">
                <a:solidFill>
                  <a:srgbClr val="003366"/>
                </a:solidFill>
                <a:latin typeface="Arial"/>
                <a:ea typeface="Arial"/>
                <a:cs typeface="Arial"/>
                <a:sym typeface="Arial"/>
              </a:rPr>
              <a:t>Les organismes </a:t>
            </a:r>
            <a:br>
              <a:rPr lang="fr-CA" sz="1600" b="1" i="0" u="none" strike="noStrike" cap="none" dirty="0">
                <a:solidFill>
                  <a:srgbClr val="003366"/>
                </a:solidFill>
                <a:latin typeface="Arial"/>
                <a:ea typeface="Arial"/>
                <a:cs typeface="Arial"/>
                <a:sym typeface="Arial"/>
              </a:rPr>
            </a:br>
            <a:r>
              <a:rPr lang="fr-CA" sz="1600" b="1" i="0" u="none" strike="noStrike" cap="none" dirty="0">
                <a:solidFill>
                  <a:srgbClr val="003366"/>
                </a:solidFill>
                <a:latin typeface="Arial"/>
                <a:ea typeface="Arial"/>
                <a:cs typeface="Arial"/>
                <a:sym typeface="Arial"/>
              </a:rPr>
              <a:t>à but non lucratif (OBNL)</a:t>
            </a:r>
            <a:endParaRPr sz="1600" b="1" i="0" u="none" strike="noStrike" cap="none" dirty="0">
              <a:solidFill>
                <a:srgbClr val="003366"/>
              </a:solidFill>
              <a:latin typeface="Arial"/>
              <a:ea typeface="Arial"/>
              <a:cs typeface="Arial"/>
              <a:sym typeface="Arial"/>
            </a:endParaRPr>
          </a:p>
          <a:p>
            <a:pPr marL="457200" marR="0" lvl="0" indent="-342900" algn="l" rtl="0">
              <a:lnSpc>
                <a:spcPct val="115000"/>
              </a:lnSpc>
              <a:spcBef>
                <a:spcPts val="1900"/>
              </a:spcBef>
              <a:spcAft>
                <a:spcPts val="0"/>
              </a:spcAft>
              <a:buClr>
                <a:srgbClr val="003366"/>
              </a:buClr>
              <a:buSzPts val="1800"/>
              <a:buFont typeface="Verdana"/>
              <a:buChar char="●"/>
            </a:pPr>
            <a:r>
              <a:rPr lang="fr-CA" sz="1600" b="0" i="1" u="none" strike="noStrike" cap="none" dirty="0">
                <a:solidFill>
                  <a:srgbClr val="003366"/>
                </a:solidFill>
                <a:latin typeface="Arial"/>
                <a:ea typeface="Arial"/>
                <a:cs typeface="Arial"/>
                <a:sym typeface="Arial"/>
              </a:rPr>
              <a:t>Loi sur les compagnies - Partie III</a:t>
            </a:r>
            <a:endParaRPr sz="1600" b="0" i="1" u="none" strike="noStrike" cap="none" dirty="0">
              <a:solidFill>
                <a:srgbClr val="003366"/>
              </a:solidFill>
              <a:latin typeface="Arial"/>
              <a:ea typeface="Arial"/>
              <a:cs typeface="Arial"/>
              <a:sym typeface="Arial"/>
            </a:endParaRPr>
          </a:p>
          <a:p>
            <a:pPr marL="457200" marR="0" lvl="0" indent="-330200" algn="l" rtl="0">
              <a:lnSpc>
                <a:spcPct val="115000"/>
              </a:lnSpc>
              <a:spcBef>
                <a:spcPts val="1000"/>
              </a:spcBef>
              <a:spcAft>
                <a:spcPts val="0"/>
              </a:spcAft>
              <a:buClr>
                <a:srgbClr val="003366"/>
              </a:buClr>
              <a:buSzPts val="1600"/>
              <a:buFont typeface="Verdana"/>
              <a:buChar char="●"/>
            </a:pPr>
            <a:r>
              <a:rPr lang="fr-CA" sz="1600" b="0" i="0" u="none" strike="noStrike" cap="none" dirty="0">
                <a:solidFill>
                  <a:srgbClr val="003366"/>
                </a:solidFill>
                <a:latin typeface="Arial"/>
                <a:ea typeface="Arial"/>
                <a:cs typeface="Arial"/>
                <a:sym typeface="Arial"/>
              </a:rPr>
              <a:t>Ne se conforment pas toujours aux 6 principes de l’économie sociale</a:t>
            </a:r>
            <a:r>
              <a:rPr lang="fr-CA" sz="1600" b="0" i="0" u="none" strike="noStrike" cap="none" dirty="0">
                <a:solidFill>
                  <a:srgbClr val="003366"/>
                </a:solidFill>
                <a:latin typeface="Verdana"/>
                <a:ea typeface="Verdana"/>
                <a:cs typeface="Verdana"/>
                <a:sym typeface="Verdana"/>
              </a:rPr>
              <a:t>	</a:t>
            </a:r>
            <a:r>
              <a:rPr lang="fr-CA" sz="2200" b="0" i="0" u="none" strike="noStrike" cap="none" dirty="0">
                <a:solidFill>
                  <a:srgbClr val="003366"/>
                </a:solidFill>
                <a:latin typeface="Verdana"/>
                <a:ea typeface="Verdana"/>
                <a:cs typeface="Verdana"/>
                <a:sym typeface="Verdana"/>
              </a:rPr>
              <a:t>	</a:t>
            </a:r>
            <a:endParaRPr sz="2200" b="0" i="1" u="none" strike="noStrike" cap="none" dirty="0">
              <a:solidFill>
                <a:srgbClr val="003366"/>
              </a:solidFill>
              <a:latin typeface="Verdana"/>
              <a:ea typeface="Verdana"/>
              <a:cs typeface="Verdana"/>
              <a:sym typeface="Verdana"/>
            </a:endParaRPr>
          </a:p>
        </p:txBody>
      </p:sp>
      <p:sp>
        <p:nvSpPr>
          <p:cNvPr id="261" name="Google Shape;261;p13"/>
          <p:cNvSpPr txBox="1"/>
          <p:nvPr/>
        </p:nvSpPr>
        <p:spPr>
          <a:xfrm>
            <a:off x="1985554" y="1109925"/>
            <a:ext cx="6776532" cy="57397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200"/>
              <a:buFont typeface="Arial"/>
              <a:buNone/>
            </a:pPr>
            <a:r>
              <a:rPr lang="fr-CA" sz="2200" b="1" i="1" u="none" strike="noStrike" cap="none">
                <a:solidFill>
                  <a:srgbClr val="003366"/>
                </a:solidFill>
                <a:latin typeface="Verdana"/>
                <a:ea typeface="Verdana"/>
                <a:cs typeface="Verdana"/>
                <a:sym typeface="Verdana"/>
              </a:rPr>
              <a:t>Loi sur l’économie sociale</a:t>
            </a:r>
            <a:endParaRPr sz="3400" b="1" i="0" u="none" strike="noStrike" cap="none">
              <a:solidFill>
                <a:srgbClr val="003366"/>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66" name="Google Shape;266;p14"/>
          <p:cNvGrpSpPr/>
          <p:nvPr/>
        </p:nvGrpSpPr>
        <p:grpSpPr>
          <a:xfrm>
            <a:off x="645330" y="1860882"/>
            <a:ext cx="7380855" cy="1289373"/>
            <a:chOff x="630730" y="880977"/>
            <a:chExt cx="7380855" cy="1289373"/>
          </a:xfrm>
        </p:grpSpPr>
        <p:sp>
          <p:nvSpPr>
            <p:cNvPr id="267" name="Google Shape;267;p14"/>
            <p:cNvSpPr txBox="1"/>
            <p:nvPr/>
          </p:nvSpPr>
          <p:spPr>
            <a:xfrm>
              <a:off x="630730" y="1540650"/>
              <a:ext cx="20844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2400"/>
                <a:buFont typeface="Arial"/>
                <a:buNone/>
              </a:pPr>
              <a:r>
                <a:rPr lang="fr-CA" sz="2400" b="0" i="0" u="none" strike="noStrike" cap="none">
                  <a:solidFill>
                    <a:srgbClr val="551561"/>
                  </a:solidFill>
                  <a:latin typeface="Roboto Medium"/>
                  <a:ea typeface="Roboto Medium"/>
                  <a:cs typeface="Roboto Medium"/>
                  <a:sym typeface="Roboto Medium"/>
                </a:rPr>
                <a:t>élit</a:t>
              </a:r>
              <a:r>
                <a:rPr lang="fr-CA" sz="4200" b="0" i="0" u="none" strike="noStrike" cap="none">
                  <a:solidFill>
                    <a:srgbClr val="551561"/>
                  </a:solidFill>
                  <a:latin typeface="Roboto Medium"/>
                  <a:ea typeface="Roboto Medium"/>
                  <a:cs typeface="Roboto Medium"/>
                  <a:sym typeface="Roboto Medium"/>
                </a:rPr>
                <a:t> </a:t>
              </a:r>
              <a:endParaRPr sz="4200" b="0" i="0" u="none" strike="noStrike" cap="none">
                <a:solidFill>
                  <a:srgbClr val="551561"/>
                </a:solidFill>
                <a:latin typeface="Roboto Medium"/>
                <a:ea typeface="Roboto Medium"/>
                <a:cs typeface="Roboto Medium"/>
                <a:sym typeface="Roboto Medium"/>
              </a:endParaRPr>
            </a:p>
          </p:txBody>
        </p:sp>
        <p:sp>
          <p:nvSpPr>
            <p:cNvPr id="268" name="Google Shape;268;p14"/>
            <p:cNvSpPr/>
            <p:nvPr/>
          </p:nvSpPr>
          <p:spPr>
            <a:xfrm>
              <a:off x="2789785" y="880977"/>
              <a:ext cx="5221800" cy="731700"/>
            </a:xfrm>
            <a:prstGeom prst="rect">
              <a:avLst/>
            </a:prstGeom>
            <a:solidFill>
              <a:srgbClr val="5515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4"/>
            <p:cNvSpPr txBox="1"/>
            <p:nvPr/>
          </p:nvSpPr>
          <p:spPr>
            <a:xfrm>
              <a:off x="2914389" y="965253"/>
              <a:ext cx="4765800" cy="5754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fr-CA" sz="1800" b="0" i="0" u="none" strike="noStrike" cap="none" dirty="0">
                  <a:solidFill>
                    <a:srgbClr val="FFFFFF"/>
                  </a:solidFill>
                  <a:latin typeface="Roboto"/>
                  <a:ea typeface="Roboto"/>
                  <a:cs typeface="Roboto"/>
                  <a:sym typeface="Roboto"/>
                </a:rPr>
                <a:t>ASSEMBLÉE GÉNÉRALE  DES MEMBRES</a:t>
              </a:r>
              <a:endParaRPr sz="1800" b="0" i="0" u="none" strike="noStrike" cap="none" dirty="0">
                <a:solidFill>
                  <a:srgbClr val="FFFFFF"/>
                </a:solidFill>
                <a:latin typeface="Roboto"/>
                <a:ea typeface="Roboto"/>
                <a:cs typeface="Roboto"/>
                <a:sym typeface="Roboto"/>
              </a:endParaRPr>
            </a:p>
          </p:txBody>
        </p:sp>
      </p:grpSp>
      <p:grpSp>
        <p:nvGrpSpPr>
          <p:cNvPr id="270" name="Google Shape;270;p14"/>
          <p:cNvGrpSpPr/>
          <p:nvPr/>
        </p:nvGrpSpPr>
        <p:grpSpPr>
          <a:xfrm>
            <a:off x="596575" y="3153355"/>
            <a:ext cx="6661861" cy="1361387"/>
            <a:chOff x="444180" y="1765338"/>
            <a:chExt cx="7205907" cy="1361387"/>
          </a:xfrm>
        </p:grpSpPr>
        <p:sp>
          <p:nvSpPr>
            <p:cNvPr id="271" name="Google Shape;271;p14"/>
            <p:cNvSpPr txBox="1"/>
            <p:nvPr/>
          </p:nvSpPr>
          <p:spPr>
            <a:xfrm>
              <a:off x="444180" y="2497025"/>
              <a:ext cx="22710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2400"/>
                <a:buFont typeface="Arial"/>
                <a:buNone/>
              </a:pPr>
              <a:r>
                <a:rPr lang="fr-CA" sz="2400" b="0" i="0" u="none" strike="noStrike" cap="none">
                  <a:solidFill>
                    <a:srgbClr val="701C7F"/>
                  </a:solidFill>
                  <a:latin typeface="Roboto Medium"/>
                  <a:ea typeface="Roboto Medium"/>
                  <a:cs typeface="Roboto Medium"/>
                  <a:sym typeface="Roboto Medium"/>
                </a:rPr>
                <a:t>engage</a:t>
              </a:r>
              <a:endParaRPr sz="2400" b="0" i="0" u="none" strike="noStrike" cap="none">
                <a:solidFill>
                  <a:srgbClr val="701C7F"/>
                </a:solidFill>
                <a:latin typeface="Roboto Medium"/>
                <a:ea typeface="Roboto Medium"/>
                <a:cs typeface="Roboto Medium"/>
                <a:sym typeface="Roboto Medium"/>
              </a:endParaRPr>
            </a:p>
          </p:txBody>
        </p:sp>
        <p:sp>
          <p:nvSpPr>
            <p:cNvPr id="272" name="Google Shape;272;p14"/>
            <p:cNvSpPr/>
            <p:nvPr/>
          </p:nvSpPr>
          <p:spPr>
            <a:xfrm>
              <a:off x="2789787" y="1765338"/>
              <a:ext cx="4860300" cy="731700"/>
            </a:xfrm>
            <a:prstGeom prst="rect">
              <a:avLst/>
            </a:prstGeom>
            <a:solidFill>
              <a:srgbClr val="701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4"/>
            <p:cNvSpPr txBox="1"/>
            <p:nvPr/>
          </p:nvSpPr>
          <p:spPr>
            <a:xfrm>
              <a:off x="2914387" y="1971908"/>
              <a:ext cx="43731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fr-CA" sz="1800" b="0" i="0" u="none" strike="noStrike" cap="none">
                  <a:solidFill>
                    <a:srgbClr val="FFFFFF"/>
                  </a:solidFill>
                  <a:latin typeface="Roboto"/>
                  <a:ea typeface="Roboto"/>
                  <a:cs typeface="Roboto"/>
                  <a:sym typeface="Roboto"/>
                </a:rPr>
                <a:t>CONSEIL D’ADMINISTRATION</a:t>
              </a:r>
              <a:endParaRPr sz="1800" b="0" i="0" u="none" strike="noStrike" cap="none">
                <a:solidFill>
                  <a:srgbClr val="FFFFFF"/>
                </a:solidFill>
                <a:latin typeface="Roboto"/>
                <a:ea typeface="Roboto"/>
                <a:cs typeface="Roboto"/>
                <a:sym typeface="Roboto"/>
              </a:endParaRPr>
            </a:p>
          </p:txBody>
        </p:sp>
      </p:grpSp>
      <p:grpSp>
        <p:nvGrpSpPr>
          <p:cNvPr id="274" name="Google Shape;274;p14"/>
          <p:cNvGrpSpPr/>
          <p:nvPr/>
        </p:nvGrpSpPr>
        <p:grpSpPr>
          <a:xfrm>
            <a:off x="1276824" y="4517843"/>
            <a:ext cx="5488566" cy="1361412"/>
            <a:chOff x="1048253" y="2646438"/>
            <a:chExt cx="6239134" cy="1361412"/>
          </a:xfrm>
        </p:grpSpPr>
        <p:sp>
          <p:nvSpPr>
            <p:cNvPr id="275" name="Google Shape;275;p14"/>
            <p:cNvSpPr txBox="1"/>
            <p:nvPr/>
          </p:nvSpPr>
          <p:spPr>
            <a:xfrm>
              <a:off x="1048253" y="3378150"/>
              <a:ext cx="16668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2400"/>
                <a:buFont typeface="Arial"/>
                <a:buNone/>
              </a:pPr>
              <a:r>
                <a:rPr lang="fr-CA" sz="2400" b="0" i="0" u="none" strike="noStrike" cap="none">
                  <a:solidFill>
                    <a:srgbClr val="761E86"/>
                  </a:solidFill>
                  <a:latin typeface="Roboto Medium"/>
                  <a:ea typeface="Roboto Medium"/>
                  <a:cs typeface="Roboto Medium"/>
                  <a:sym typeface="Roboto Medium"/>
                </a:rPr>
                <a:t>gère</a:t>
              </a:r>
              <a:endParaRPr sz="2400" b="0" i="0" u="none" strike="noStrike" cap="none">
                <a:solidFill>
                  <a:srgbClr val="761E86"/>
                </a:solidFill>
                <a:latin typeface="Roboto Medium"/>
                <a:ea typeface="Roboto Medium"/>
                <a:cs typeface="Roboto Medium"/>
                <a:sym typeface="Roboto Medium"/>
              </a:endParaRPr>
            </a:p>
          </p:txBody>
        </p:sp>
        <p:sp>
          <p:nvSpPr>
            <p:cNvPr id="276" name="Google Shape;276;p14"/>
            <p:cNvSpPr/>
            <p:nvPr/>
          </p:nvSpPr>
          <p:spPr>
            <a:xfrm>
              <a:off x="2789787" y="2646438"/>
              <a:ext cx="4497600" cy="731700"/>
            </a:xfrm>
            <a:prstGeom prst="rect">
              <a:avLst/>
            </a:prstGeom>
            <a:solidFill>
              <a:srgbClr val="761E8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4"/>
            <p:cNvSpPr txBox="1"/>
            <p:nvPr/>
          </p:nvSpPr>
          <p:spPr>
            <a:xfrm>
              <a:off x="2914388" y="2852992"/>
              <a:ext cx="38499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fr-CA" sz="1800" b="0" i="0" u="none" strike="noStrike" cap="none">
                  <a:solidFill>
                    <a:srgbClr val="FFFFFF"/>
                  </a:solidFill>
                  <a:latin typeface="Roboto"/>
                  <a:ea typeface="Roboto"/>
                  <a:cs typeface="Roboto"/>
                  <a:sym typeface="Roboto"/>
                </a:rPr>
                <a:t>DIRECTION GÉNÉRALE</a:t>
              </a:r>
              <a:endParaRPr sz="1800" b="0" i="0" u="none" strike="noStrike" cap="none">
                <a:solidFill>
                  <a:srgbClr val="FFFFFF"/>
                </a:solidFill>
                <a:latin typeface="Roboto"/>
                <a:ea typeface="Roboto"/>
                <a:cs typeface="Roboto"/>
                <a:sym typeface="Roboto"/>
              </a:endParaRPr>
            </a:p>
          </p:txBody>
        </p:sp>
      </p:grpSp>
      <p:grpSp>
        <p:nvGrpSpPr>
          <p:cNvPr id="278" name="Google Shape;278;p14"/>
          <p:cNvGrpSpPr/>
          <p:nvPr/>
        </p:nvGrpSpPr>
        <p:grpSpPr>
          <a:xfrm>
            <a:off x="1709777" y="5882355"/>
            <a:ext cx="3958156" cy="731700"/>
            <a:chOff x="1184436" y="3530813"/>
            <a:chExt cx="5741451" cy="731700"/>
          </a:xfrm>
        </p:grpSpPr>
        <p:sp>
          <p:nvSpPr>
            <p:cNvPr id="279" name="Google Shape;279;p14"/>
            <p:cNvSpPr txBox="1"/>
            <p:nvPr/>
          </p:nvSpPr>
          <p:spPr>
            <a:xfrm>
              <a:off x="1184436" y="3581001"/>
              <a:ext cx="15306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4200"/>
                <a:buFont typeface="Arial"/>
                <a:buNone/>
              </a:pPr>
              <a:endParaRPr sz="4200" b="0" i="0" u="none" strike="noStrike" cap="none">
                <a:solidFill>
                  <a:srgbClr val="7F2090"/>
                </a:solidFill>
                <a:latin typeface="Roboto Medium"/>
                <a:ea typeface="Roboto Medium"/>
                <a:cs typeface="Roboto Medium"/>
                <a:sym typeface="Roboto Medium"/>
              </a:endParaRPr>
            </a:p>
          </p:txBody>
        </p:sp>
        <p:sp>
          <p:nvSpPr>
            <p:cNvPr id="280" name="Google Shape;280;p14"/>
            <p:cNvSpPr/>
            <p:nvPr/>
          </p:nvSpPr>
          <p:spPr>
            <a:xfrm>
              <a:off x="2789787" y="3530813"/>
              <a:ext cx="4136100" cy="731700"/>
            </a:xfrm>
            <a:prstGeom prst="rect">
              <a:avLst/>
            </a:prstGeom>
            <a:solidFill>
              <a:srgbClr val="7F20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4"/>
            <p:cNvSpPr txBox="1"/>
            <p:nvPr/>
          </p:nvSpPr>
          <p:spPr>
            <a:xfrm>
              <a:off x="2914388" y="3737366"/>
              <a:ext cx="38499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fr-CA" sz="1800" b="0" i="0" u="none" strike="noStrike" cap="none">
                  <a:solidFill>
                    <a:srgbClr val="FFFFFF"/>
                  </a:solidFill>
                  <a:latin typeface="Roboto"/>
                  <a:ea typeface="Roboto"/>
                  <a:cs typeface="Roboto"/>
                  <a:sym typeface="Roboto"/>
                </a:rPr>
                <a:t>EMPLOYÉ.ES</a:t>
              </a:r>
              <a:endParaRPr sz="1800" b="0" i="0" u="none" strike="noStrike" cap="none">
                <a:solidFill>
                  <a:srgbClr val="FFFFFF"/>
                </a:solidFill>
                <a:latin typeface="Roboto"/>
                <a:ea typeface="Roboto"/>
                <a:cs typeface="Roboto"/>
                <a:sym typeface="Roboto"/>
              </a:endParaRPr>
            </a:p>
          </p:txBody>
        </p:sp>
      </p:grpSp>
      <p:sp>
        <p:nvSpPr>
          <p:cNvPr id="282" name="Google Shape;282;p14"/>
          <p:cNvSpPr txBox="1"/>
          <p:nvPr/>
        </p:nvSpPr>
        <p:spPr>
          <a:xfrm>
            <a:off x="520375" y="640475"/>
            <a:ext cx="7206000" cy="7944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3600"/>
              <a:buFont typeface="Arial"/>
              <a:buNone/>
            </a:pPr>
            <a:r>
              <a:rPr lang="fr-CA" sz="3400" b="1" i="0" u="none" strike="noStrike" cap="none">
                <a:solidFill>
                  <a:srgbClr val="003366"/>
                </a:solidFill>
                <a:latin typeface="Verdana"/>
                <a:ea typeface="Verdana"/>
                <a:cs typeface="Verdana"/>
                <a:sym typeface="Verdana"/>
              </a:rPr>
              <a:t>Structure organisationnelle</a:t>
            </a:r>
            <a:endParaRPr sz="1200" b="0" i="0" u="none" strike="noStrike" cap="none">
              <a:solidFill>
                <a:srgbClr val="003366"/>
              </a:solidFill>
              <a:latin typeface="Verdana"/>
              <a:ea typeface="Verdana"/>
              <a:cs typeface="Verdana"/>
              <a:sym typeface="Verdana"/>
            </a:endParaRPr>
          </a:p>
        </p:txBody>
      </p:sp>
      <p:cxnSp>
        <p:nvCxnSpPr>
          <p:cNvPr id="283" name="Google Shape;283;p14"/>
          <p:cNvCxnSpPr/>
          <p:nvPr/>
        </p:nvCxnSpPr>
        <p:spPr>
          <a:xfrm>
            <a:off x="3239300" y="2581175"/>
            <a:ext cx="0" cy="627300"/>
          </a:xfrm>
          <a:prstGeom prst="straightConnector1">
            <a:avLst/>
          </a:prstGeom>
          <a:noFill/>
          <a:ln w="9525" cap="flat" cmpd="sng">
            <a:solidFill>
              <a:schemeClr val="dk2"/>
            </a:solidFill>
            <a:prstDash val="solid"/>
            <a:round/>
            <a:headEnd type="none" w="sm" len="sm"/>
            <a:tailEnd type="triangle" w="med" len="med"/>
          </a:ln>
        </p:spPr>
      </p:cxnSp>
      <p:cxnSp>
        <p:nvCxnSpPr>
          <p:cNvPr id="284" name="Google Shape;284;p14"/>
          <p:cNvCxnSpPr/>
          <p:nvPr/>
        </p:nvCxnSpPr>
        <p:spPr>
          <a:xfrm>
            <a:off x="3268500" y="3909000"/>
            <a:ext cx="0" cy="612900"/>
          </a:xfrm>
          <a:prstGeom prst="straightConnector1">
            <a:avLst/>
          </a:prstGeom>
          <a:noFill/>
          <a:ln w="9525" cap="flat" cmpd="sng">
            <a:solidFill>
              <a:schemeClr val="dk2"/>
            </a:solidFill>
            <a:prstDash val="solid"/>
            <a:round/>
            <a:headEnd type="none" w="sm" len="sm"/>
            <a:tailEnd type="triangle" w="med" len="med"/>
          </a:ln>
        </p:spPr>
      </p:cxnSp>
      <p:cxnSp>
        <p:nvCxnSpPr>
          <p:cNvPr id="285" name="Google Shape;285;p14"/>
          <p:cNvCxnSpPr/>
          <p:nvPr/>
        </p:nvCxnSpPr>
        <p:spPr>
          <a:xfrm>
            <a:off x="3312275" y="5280600"/>
            <a:ext cx="14700" cy="5982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5"/>
          <p:cNvSpPr txBox="1"/>
          <p:nvPr/>
        </p:nvSpPr>
        <p:spPr>
          <a:xfrm>
            <a:off x="514351" y="775687"/>
            <a:ext cx="81867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fr-CA" sz="3200" b="1" i="0" u="none" strike="noStrike" cap="none">
                <a:solidFill>
                  <a:srgbClr val="003366"/>
                </a:solidFill>
                <a:latin typeface="Verdana"/>
                <a:ea typeface="Verdana"/>
                <a:cs typeface="Verdana"/>
                <a:sym typeface="Verdana"/>
              </a:rPr>
              <a:t>L’ampleur du mouvement</a:t>
            </a:r>
            <a:endParaRPr sz="3200" b="0" i="0" u="none" strike="noStrike" cap="none">
              <a:solidFill>
                <a:srgbClr val="003366"/>
              </a:solidFill>
              <a:latin typeface="Verdana"/>
              <a:ea typeface="Verdana"/>
              <a:cs typeface="Verdana"/>
              <a:sym typeface="Verdana"/>
            </a:endParaRPr>
          </a:p>
        </p:txBody>
      </p:sp>
      <p:sp>
        <p:nvSpPr>
          <p:cNvPr id="291" name="Google Shape;291;p15"/>
          <p:cNvSpPr txBox="1"/>
          <p:nvPr/>
        </p:nvSpPr>
        <p:spPr>
          <a:xfrm>
            <a:off x="514350" y="1784550"/>
            <a:ext cx="8458500" cy="499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fr-CA" sz="1600" b="0" i="0" u="none" strike="noStrike" cap="none">
                <a:solidFill>
                  <a:srgbClr val="003366"/>
                </a:solidFill>
                <a:latin typeface="Arial"/>
                <a:ea typeface="Arial"/>
                <a:cs typeface="Arial"/>
                <a:sym typeface="Arial"/>
              </a:rPr>
              <a:t>Au Québec (ISQ 2016)</a:t>
            </a:r>
            <a:endParaRPr sz="1600" b="0" i="0" u="none" strike="noStrike" cap="none">
              <a:solidFill>
                <a:srgbClr val="003366"/>
              </a:solidFill>
              <a:latin typeface="Arial"/>
              <a:ea typeface="Arial"/>
              <a:cs typeface="Arial"/>
              <a:sym typeface="Arial"/>
            </a:endParaRPr>
          </a:p>
          <a:p>
            <a:pPr marL="914400" marR="0" lvl="0" indent="-355600" algn="l" rtl="0">
              <a:lnSpc>
                <a:spcPct val="100000"/>
              </a:lnSpc>
              <a:spcBef>
                <a:spcPts val="0"/>
              </a:spcBef>
              <a:spcAft>
                <a:spcPts val="0"/>
              </a:spcAft>
              <a:buClr>
                <a:srgbClr val="003366"/>
              </a:buClr>
              <a:buSzPts val="2000"/>
              <a:buFont typeface="Calibri"/>
              <a:buChar char="●"/>
            </a:pPr>
            <a:r>
              <a:rPr lang="fr-CA" sz="1600" b="1" i="0" u="none" strike="noStrike" cap="none">
                <a:solidFill>
                  <a:srgbClr val="003366"/>
                </a:solidFill>
                <a:latin typeface="Arial"/>
                <a:ea typeface="Arial"/>
                <a:cs typeface="Arial"/>
                <a:sym typeface="Arial"/>
              </a:rPr>
              <a:t>11 200 entreprises </a:t>
            </a:r>
            <a:r>
              <a:rPr lang="fr-CA" sz="1600" b="0" i="0" u="none" strike="noStrike" cap="none">
                <a:solidFill>
                  <a:srgbClr val="003366"/>
                </a:solidFill>
                <a:latin typeface="Arial"/>
                <a:ea typeface="Arial"/>
                <a:cs typeface="Arial"/>
                <a:sym typeface="Arial"/>
              </a:rPr>
              <a:t>d'économie sociale</a:t>
            </a:r>
            <a:endParaRPr sz="1600" b="0" i="0" u="none" strike="noStrike" cap="none">
              <a:solidFill>
                <a:srgbClr val="003366"/>
              </a:solidFill>
              <a:latin typeface="Arial"/>
              <a:ea typeface="Arial"/>
              <a:cs typeface="Arial"/>
              <a:sym typeface="Arial"/>
            </a:endParaRPr>
          </a:p>
          <a:p>
            <a:pPr marL="914400" marR="0" lvl="0" indent="-355600" algn="l" rtl="0">
              <a:lnSpc>
                <a:spcPct val="100000"/>
              </a:lnSpc>
              <a:spcBef>
                <a:spcPts val="0"/>
              </a:spcBef>
              <a:spcAft>
                <a:spcPts val="0"/>
              </a:spcAft>
              <a:buClr>
                <a:srgbClr val="003366"/>
              </a:buClr>
              <a:buSzPts val="2000"/>
              <a:buFont typeface="Calibri"/>
              <a:buChar char="●"/>
            </a:pPr>
            <a:r>
              <a:rPr lang="fr-CA" sz="1600" b="1" i="0" u="none" strike="noStrike" cap="none">
                <a:solidFill>
                  <a:srgbClr val="003366"/>
                </a:solidFill>
                <a:latin typeface="Arial"/>
                <a:ea typeface="Arial"/>
                <a:cs typeface="Arial"/>
                <a:sym typeface="Arial"/>
              </a:rPr>
              <a:t>220 000 emplois</a:t>
            </a:r>
            <a:r>
              <a:rPr lang="fr-CA" sz="1600" b="0" i="0" u="none" strike="noStrike" cap="none">
                <a:solidFill>
                  <a:srgbClr val="003366"/>
                </a:solidFill>
                <a:latin typeface="Arial"/>
                <a:ea typeface="Arial"/>
                <a:cs typeface="Arial"/>
                <a:sym typeface="Arial"/>
              </a:rPr>
              <a:t>, soit 1 emploi sur 20</a:t>
            </a:r>
            <a:endParaRPr sz="1600" b="0" i="0" u="none" strike="noStrike" cap="none">
              <a:solidFill>
                <a:srgbClr val="003366"/>
              </a:solidFill>
              <a:latin typeface="Arial"/>
              <a:ea typeface="Arial"/>
              <a:cs typeface="Arial"/>
              <a:sym typeface="Arial"/>
            </a:endParaRPr>
          </a:p>
          <a:p>
            <a:pPr marL="914400" marR="0" lvl="0" indent="-355600" algn="l" rtl="0">
              <a:lnSpc>
                <a:spcPct val="100000"/>
              </a:lnSpc>
              <a:spcBef>
                <a:spcPts val="0"/>
              </a:spcBef>
              <a:spcAft>
                <a:spcPts val="0"/>
              </a:spcAft>
              <a:buClr>
                <a:srgbClr val="003366"/>
              </a:buClr>
              <a:buSzPts val="2000"/>
              <a:buFont typeface="Calibri"/>
              <a:buChar char="●"/>
            </a:pPr>
            <a:r>
              <a:rPr lang="fr-CA" sz="1600" b="1" i="0" u="none" strike="noStrike" cap="none">
                <a:solidFill>
                  <a:srgbClr val="003366"/>
                </a:solidFill>
                <a:latin typeface="Arial"/>
                <a:ea typeface="Arial"/>
                <a:cs typeface="Arial"/>
                <a:sym typeface="Arial"/>
              </a:rPr>
              <a:t>Taux de survie </a:t>
            </a:r>
            <a:r>
              <a:rPr lang="fr-CA" sz="1600" b="0" i="0" u="none" strike="noStrike" cap="none">
                <a:solidFill>
                  <a:srgbClr val="003366"/>
                </a:solidFill>
                <a:latin typeface="Arial"/>
                <a:ea typeface="Arial"/>
                <a:cs typeface="Arial"/>
                <a:sym typeface="Arial"/>
              </a:rPr>
              <a:t>après 10 ans </a:t>
            </a:r>
            <a:r>
              <a:rPr lang="fr-CA" sz="1600" b="1" i="0" u="none" strike="noStrike" cap="none">
                <a:solidFill>
                  <a:srgbClr val="003366"/>
                </a:solidFill>
                <a:latin typeface="Arial"/>
                <a:ea typeface="Arial"/>
                <a:cs typeface="Arial"/>
                <a:sym typeface="Arial"/>
              </a:rPr>
              <a:t>2X + </a:t>
            </a:r>
            <a:r>
              <a:rPr lang="fr-CA" sz="1600" b="0" i="0" u="none" strike="noStrike" cap="none">
                <a:solidFill>
                  <a:srgbClr val="003366"/>
                </a:solidFill>
                <a:latin typeface="Arial"/>
                <a:ea typeface="Arial"/>
                <a:cs typeface="Arial"/>
                <a:sym typeface="Arial"/>
              </a:rPr>
              <a:t>important qu'au privé traditionnel</a:t>
            </a:r>
            <a:endParaRPr sz="1600" b="0" i="0" u="none" strike="noStrike" cap="none">
              <a:solidFill>
                <a:srgbClr val="003366"/>
              </a:solidFill>
              <a:latin typeface="Arial"/>
              <a:ea typeface="Arial"/>
              <a:cs typeface="Arial"/>
              <a:sym typeface="Arial"/>
            </a:endParaRPr>
          </a:p>
          <a:p>
            <a:pPr marL="914400" marR="0" lvl="0" indent="-355600" algn="l" rtl="0">
              <a:lnSpc>
                <a:spcPct val="100000"/>
              </a:lnSpc>
              <a:spcBef>
                <a:spcPts val="0"/>
              </a:spcBef>
              <a:spcAft>
                <a:spcPts val="0"/>
              </a:spcAft>
              <a:buClr>
                <a:srgbClr val="003366"/>
              </a:buClr>
              <a:buSzPts val="2000"/>
              <a:buFont typeface="Calibri"/>
              <a:buChar char="●"/>
            </a:pPr>
            <a:r>
              <a:rPr lang="fr-CA" sz="1600" b="1" i="0" u="none" strike="noStrike" cap="none">
                <a:solidFill>
                  <a:srgbClr val="003366"/>
                </a:solidFill>
                <a:latin typeface="Arial"/>
                <a:ea typeface="Arial"/>
                <a:cs typeface="Arial"/>
                <a:sym typeface="Arial"/>
              </a:rPr>
              <a:t>90% </a:t>
            </a:r>
            <a:r>
              <a:rPr lang="fr-CA" sz="1600" b="0" i="0" u="none" strike="noStrike" cap="none">
                <a:solidFill>
                  <a:srgbClr val="003366"/>
                </a:solidFill>
                <a:latin typeface="Arial"/>
                <a:ea typeface="Arial"/>
                <a:cs typeface="Arial"/>
                <a:sym typeface="Arial"/>
              </a:rPr>
              <a:t>des revenus proviennent de </a:t>
            </a:r>
            <a:r>
              <a:rPr lang="fr-CA" sz="1600" b="1" i="0" u="none" strike="noStrike" cap="none">
                <a:solidFill>
                  <a:srgbClr val="003366"/>
                </a:solidFill>
                <a:latin typeface="Arial"/>
                <a:ea typeface="Arial"/>
                <a:cs typeface="Arial"/>
                <a:sym typeface="Arial"/>
              </a:rPr>
              <a:t>revenus autonome</a:t>
            </a:r>
            <a:endParaRPr sz="1600" b="0" i="0" u="none" strike="noStrike" cap="none">
              <a:solidFill>
                <a:srgbClr val="003366"/>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1600" b="0" i="0" u="none" strike="noStrike" cap="none">
              <a:solidFill>
                <a:srgbClr val="003366"/>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fr-CA" sz="1600" b="0" i="0" u="none" strike="noStrike" cap="none">
                <a:solidFill>
                  <a:srgbClr val="003366"/>
                </a:solidFill>
                <a:latin typeface="Arial"/>
                <a:ea typeface="Arial"/>
                <a:cs typeface="Arial"/>
                <a:sym typeface="Arial"/>
              </a:rPr>
              <a:t>Dans les Laurentides (ISQ 2016)</a:t>
            </a:r>
            <a:endParaRPr sz="1600" b="0" i="0" u="none" strike="noStrike" cap="none">
              <a:solidFill>
                <a:srgbClr val="003366"/>
              </a:solidFill>
              <a:latin typeface="Arial"/>
              <a:ea typeface="Arial"/>
              <a:cs typeface="Arial"/>
              <a:sym typeface="Arial"/>
            </a:endParaRPr>
          </a:p>
          <a:p>
            <a:pPr marL="914400" marR="0" lvl="0" indent="-355600" algn="l" rtl="0">
              <a:lnSpc>
                <a:spcPct val="100000"/>
              </a:lnSpc>
              <a:spcBef>
                <a:spcPts val="0"/>
              </a:spcBef>
              <a:spcAft>
                <a:spcPts val="0"/>
              </a:spcAft>
              <a:buClr>
                <a:srgbClr val="003366"/>
              </a:buClr>
              <a:buSzPts val="2000"/>
              <a:buFont typeface="Verdana"/>
              <a:buChar char="●"/>
            </a:pPr>
            <a:r>
              <a:rPr lang="fr-CA" sz="1600" b="1" i="0" u="none" strike="noStrike" cap="none">
                <a:solidFill>
                  <a:srgbClr val="003366"/>
                </a:solidFill>
                <a:latin typeface="Arial"/>
                <a:ea typeface="Arial"/>
                <a:cs typeface="Arial"/>
                <a:sym typeface="Arial"/>
              </a:rPr>
              <a:t>440 entreprises</a:t>
            </a:r>
            <a:endParaRPr sz="1600" b="1" i="0" u="none" strike="noStrike" cap="none">
              <a:solidFill>
                <a:srgbClr val="003366"/>
              </a:solidFill>
              <a:latin typeface="Arial"/>
              <a:ea typeface="Arial"/>
              <a:cs typeface="Arial"/>
              <a:sym typeface="Arial"/>
            </a:endParaRPr>
          </a:p>
          <a:p>
            <a:pPr marL="914400" marR="0" lvl="0" indent="-355600" algn="l" rtl="0">
              <a:lnSpc>
                <a:spcPct val="100000"/>
              </a:lnSpc>
              <a:spcBef>
                <a:spcPts val="0"/>
              </a:spcBef>
              <a:spcAft>
                <a:spcPts val="0"/>
              </a:spcAft>
              <a:buClr>
                <a:srgbClr val="003366"/>
              </a:buClr>
              <a:buSzPts val="2000"/>
              <a:buFont typeface="Verdana"/>
              <a:buChar char="●"/>
            </a:pPr>
            <a:r>
              <a:rPr lang="fr-CA" sz="1600" b="1" i="0" u="none" strike="noStrike" cap="none">
                <a:solidFill>
                  <a:srgbClr val="003366"/>
                </a:solidFill>
                <a:latin typeface="Arial"/>
                <a:ea typeface="Arial"/>
                <a:cs typeface="Arial"/>
                <a:sym typeface="Arial"/>
              </a:rPr>
              <a:t>6 600 emplois</a:t>
            </a:r>
            <a:endParaRPr sz="1600" b="1" i="0" u="none" strike="noStrike" cap="none">
              <a:solidFill>
                <a:srgbClr val="0033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3366"/>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fr-CA" sz="1600" b="0" i="0" u="none" strike="noStrike" cap="none">
                <a:solidFill>
                  <a:srgbClr val="003366"/>
                </a:solidFill>
                <a:latin typeface="Arial"/>
                <a:ea typeface="Arial"/>
                <a:cs typeface="Arial"/>
                <a:sym typeface="Arial"/>
              </a:rPr>
              <a:t>Répartition dans les Laurentides</a:t>
            </a:r>
            <a:endParaRPr sz="1600" b="0" i="0" u="none" strike="noStrike" cap="none">
              <a:solidFill>
                <a:srgbClr val="003366"/>
              </a:solidFill>
              <a:latin typeface="Arial"/>
              <a:ea typeface="Arial"/>
              <a:cs typeface="Arial"/>
              <a:sym typeface="Arial"/>
            </a:endParaRPr>
          </a:p>
          <a:p>
            <a:pPr marL="914400" marR="0" lvl="0" indent="-355600" algn="l" rtl="0">
              <a:lnSpc>
                <a:spcPct val="100000"/>
              </a:lnSpc>
              <a:spcBef>
                <a:spcPts val="0"/>
              </a:spcBef>
              <a:spcAft>
                <a:spcPts val="0"/>
              </a:spcAft>
              <a:buClr>
                <a:srgbClr val="003366"/>
              </a:buClr>
              <a:buSzPts val="2000"/>
              <a:buFont typeface="Verdana"/>
              <a:buChar char="●"/>
            </a:pPr>
            <a:r>
              <a:rPr lang="fr-CA" sz="1600" b="1" i="0" u="none" strike="noStrike" cap="none">
                <a:solidFill>
                  <a:srgbClr val="003366"/>
                </a:solidFill>
                <a:latin typeface="Arial"/>
                <a:ea typeface="Arial"/>
                <a:cs typeface="Arial"/>
                <a:sym typeface="Arial"/>
              </a:rPr>
              <a:t>Santé et conditions de vie 22%</a:t>
            </a:r>
            <a:endParaRPr sz="1600" b="1" i="0" u="none" strike="noStrike" cap="none">
              <a:solidFill>
                <a:srgbClr val="003366"/>
              </a:solidFill>
              <a:latin typeface="Arial"/>
              <a:ea typeface="Arial"/>
              <a:cs typeface="Arial"/>
              <a:sym typeface="Arial"/>
            </a:endParaRPr>
          </a:p>
          <a:p>
            <a:pPr marL="914400" marR="0" lvl="0" indent="-355600" algn="l" rtl="0">
              <a:lnSpc>
                <a:spcPct val="100000"/>
              </a:lnSpc>
              <a:spcBef>
                <a:spcPts val="0"/>
              </a:spcBef>
              <a:spcAft>
                <a:spcPts val="0"/>
              </a:spcAft>
              <a:buClr>
                <a:srgbClr val="003366"/>
              </a:buClr>
              <a:buSzPts val="2000"/>
              <a:buFont typeface="Verdana"/>
              <a:buChar char="●"/>
            </a:pPr>
            <a:r>
              <a:rPr lang="fr-CA" sz="1600" b="1" i="0" u="none" strike="noStrike" cap="none">
                <a:solidFill>
                  <a:srgbClr val="003366"/>
                </a:solidFill>
                <a:latin typeface="Arial"/>
                <a:ea typeface="Arial"/>
                <a:cs typeface="Arial"/>
                <a:sym typeface="Arial"/>
              </a:rPr>
              <a:t>Éducation, formation et service de garde 20%</a:t>
            </a:r>
            <a:endParaRPr sz="1600" b="1" i="0" u="none" strike="noStrike" cap="none">
              <a:solidFill>
                <a:srgbClr val="003366"/>
              </a:solidFill>
              <a:latin typeface="Arial"/>
              <a:ea typeface="Arial"/>
              <a:cs typeface="Arial"/>
              <a:sym typeface="Arial"/>
            </a:endParaRPr>
          </a:p>
          <a:p>
            <a:pPr marL="914400" marR="0" lvl="0" indent="-355600" algn="l" rtl="0">
              <a:lnSpc>
                <a:spcPct val="100000"/>
              </a:lnSpc>
              <a:spcBef>
                <a:spcPts val="0"/>
              </a:spcBef>
              <a:spcAft>
                <a:spcPts val="0"/>
              </a:spcAft>
              <a:buClr>
                <a:srgbClr val="003366"/>
              </a:buClr>
              <a:buSzPts val="2000"/>
              <a:buFont typeface="Verdana"/>
              <a:buChar char="●"/>
            </a:pPr>
            <a:r>
              <a:rPr lang="fr-CA" sz="1600" b="1" i="0" u="none" strike="noStrike" cap="none">
                <a:solidFill>
                  <a:srgbClr val="003366"/>
                </a:solidFill>
                <a:latin typeface="Arial"/>
                <a:ea typeface="Arial"/>
                <a:cs typeface="Arial"/>
                <a:sym typeface="Arial"/>
              </a:rPr>
              <a:t>Loisir et tourisme 11%</a:t>
            </a:r>
            <a:r>
              <a:rPr lang="fr-CA" sz="1300" b="0" i="0" u="none" strike="noStrike" cap="none">
                <a:solidFill>
                  <a:schemeClr val="lt1"/>
                </a:solidFill>
                <a:latin typeface="Verdana"/>
                <a:ea typeface="Verdana"/>
                <a:cs typeface="Verdana"/>
                <a:sym typeface="Verdana"/>
              </a:rPr>
              <a:t>	</a:t>
            </a:r>
            <a:endParaRPr sz="1300" b="0" i="0" u="none" strike="noStrike" cap="none">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3366"/>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fr-CA" sz="1400" b="0" i="0" u="none" strike="noStrike" cap="none">
                <a:solidFill>
                  <a:srgbClr val="003366"/>
                </a:solidFill>
                <a:latin typeface="Verdana"/>
                <a:ea typeface="Verdana"/>
                <a:cs typeface="Verdana"/>
                <a:sym typeface="Verdana"/>
              </a:rPr>
              <a:t>Source : L’économie sociale au Québec. Portrait statistique 2016, ISQ 2019.</a:t>
            </a:r>
            <a:endParaRPr sz="1800" b="1" i="0" u="none" strike="noStrike" cap="none">
              <a:solidFill>
                <a:srgbClr val="003366"/>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p:nvPr/>
        </p:nvSpPr>
        <p:spPr>
          <a:xfrm>
            <a:off x="457851" y="1645125"/>
            <a:ext cx="4021500" cy="4033200"/>
          </a:xfrm>
          <a:prstGeom prst="rect">
            <a:avLst/>
          </a:prstGeom>
          <a:noFill/>
          <a:ln>
            <a:noFill/>
          </a:ln>
        </p:spPr>
        <p:txBody>
          <a:bodyPr spcFirstLastPara="1" wrap="square" lIns="91425" tIns="91425" rIns="91425" bIns="91425" anchor="ctr" anchorCtr="0">
            <a:noAutofit/>
          </a:bodyPr>
          <a:lstStyle/>
          <a:p>
            <a:pPr marL="457200" marR="139700" lvl="0" indent="-349250" algn="l" rtl="0">
              <a:lnSpc>
                <a:spcPct val="118750"/>
              </a:lnSpc>
              <a:spcBef>
                <a:spcPts val="190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Agroalimentaire</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Arts et culture</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Commerce de détail</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Environnement</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Finance solidaire</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Immobilier collectif</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Infrastructures collectives</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Loisirs et tourisme</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Manufacturier</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Médias et communication</a:t>
            </a:r>
            <a:endParaRPr sz="1900" b="0" i="0" u="none" strike="noStrike" cap="none">
              <a:solidFill>
                <a:srgbClr val="003366"/>
              </a:solidFill>
              <a:latin typeface="Arial"/>
              <a:ea typeface="Arial"/>
              <a:cs typeface="Arial"/>
              <a:sym typeface="Arial"/>
            </a:endParaRPr>
          </a:p>
        </p:txBody>
      </p:sp>
      <p:sp>
        <p:nvSpPr>
          <p:cNvPr id="298" name="Google Shape;298;p16"/>
          <p:cNvSpPr txBox="1"/>
          <p:nvPr/>
        </p:nvSpPr>
        <p:spPr>
          <a:xfrm>
            <a:off x="4572000" y="1949475"/>
            <a:ext cx="4201200" cy="3424500"/>
          </a:xfrm>
          <a:prstGeom prst="rect">
            <a:avLst/>
          </a:prstGeom>
          <a:noFill/>
          <a:ln>
            <a:noFill/>
          </a:ln>
        </p:spPr>
        <p:txBody>
          <a:bodyPr spcFirstLastPara="1" wrap="square" lIns="91425" tIns="91425" rIns="91425" bIns="91425" anchor="ctr" anchorCtr="0">
            <a:noAutofit/>
          </a:bodyPr>
          <a:lstStyle/>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Petite enfance</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Recherche</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Représentation et concertation</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Ressources naturelles</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Santé</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Services aux entreprises</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Services aux personnes</a:t>
            </a:r>
            <a:endParaRPr sz="1900">
              <a:solidFill>
                <a:srgbClr val="003366"/>
              </a:solidFil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a:solidFill>
                  <a:srgbClr val="003366"/>
                </a:solidFill>
              </a:rPr>
              <a:t>Technologies de l'information et de la communication</a:t>
            </a:r>
            <a:endParaRPr sz="1900" b="0" i="0" u="none" strike="noStrike" cap="none">
              <a:solidFill>
                <a:srgbClr val="003366"/>
              </a:solidFill>
              <a:latin typeface="Arial"/>
              <a:ea typeface="Arial"/>
              <a:cs typeface="Arial"/>
              <a:sym typeface="Arial"/>
            </a:endParaRPr>
          </a:p>
          <a:p>
            <a:pPr marL="457200" marR="139700" lvl="0" indent="-349250" algn="l" rtl="0">
              <a:lnSpc>
                <a:spcPct val="118750"/>
              </a:lnSpc>
              <a:spcBef>
                <a:spcPts val="0"/>
              </a:spcBef>
              <a:spcAft>
                <a:spcPts val="0"/>
              </a:spcAft>
              <a:buClr>
                <a:srgbClr val="003366"/>
              </a:buClr>
              <a:buSzPts val="1900"/>
              <a:buFont typeface="Verdana"/>
              <a:buChar char="●"/>
            </a:pPr>
            <a:r>
              <a:rPr lang="fr-CA" sz="1900" b="0" i="0" u="none" strike="noStrike" cap="none">
                <a:solidFill>
                  <a:srgbClr val="003366"/>
                </a:solidFill>
                <a:latin typeface="Arial"/>
                <a:ea typeface="Arial"/>
                <a:cs typeface="Arial"/>
                <a:sym typeface="Arial"/>
              </a:rPr>
              <a:t>Transport</a:t>
            </a:r>
            <a:endParaRPr sz="1900" b="0" i="0" u="none" strike="noStrike" cap="none">
              <a:solidFill>
                <a:srgbClr val="003366"/>
              </a:solidFill>
              <a:latin typeface="Arial"/>
              <a:ea typeface="Arial"/>
              <a:cs typeface="Arial"/>
              <a:sym typeface="Arial"/>
            </a:endParaRPr>
          </a:p>
        </p:txBody>
      </p:sp>
      <p:sp>
        <p:nvSpPr>
          <p:cNvPr id="299" name="Google Shape;299;p16"/>
          <p:cNvSpPr txBox="1"/>
          <p:nvPr/>
        </p:nvSpPr>
        <p:spPr>
          <a:xfrm>
            <a:off x="482100" y="157466"/>
            <a:ext cx="84816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800"/>
              </a:spcBef>
              <a:spcAft>
                <a:spcPts val="0"/>
              </a:spcAft>
              <a:buClr>
                <a:srgbClr val="000000"/>
              </a:buClr>
              <a:buSzPts val="3200"/>
              <a:buFont typeface="Arial"/>
              <a:buNone/>
            </a:pPr>
            <a:r>
              <a:rPr lang="fr-CA" sz="3200" b="1" i="0" u="none" strike="noStrike" cap="none">
                <a:solidFill>
                  <a:srgbClr val="003366"/>
                </a:solidFill>
                <a:latin typeface="Verdana"/>
                <a:ea typeface="Verdana"/>
                <a:cs typeface="Verdana"/>
                <a:sym typeface="Verdana"/>
              </a:rPr>
              <a:t>Des secteurs d’activités diversifiés</a:t>
            </a:r>
            <a:endParaRPr sz="3200" b="0" i="0" u="none" strike="noStrike" cap="none">
              <a:solidFill>
                <a:srgbClr val="003366"/>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7"/>
          <p:cNvSpPr txBox="1">
            <a:spLocks noGrp="1"/>
          </p:cNvSpPr>
          <p:nvPr>
            <p:ph type="title"/>
          </p:nvPr>
        </p:nvSpPr>
        <p:spPr>
          <a:xfrm>
            <a:off x="488065" y="270937"/>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fr-CA" sz="3200" b="1">
                <a:solidFill>
                  <a:srgbClr val="003366"/>
                </a:solidFill>
                <a:latin typeface="Verdana"/>
                <a:ea typeface="Verdana"/>
                <a:cs typeface="Verdana"/>
                <a:sym typeface="Verdana"/>
              </a:rPr>
              <a:t>La Loi 122</a:t>
            </a:r>
            <a:r>
              <a:rPr lang="fr-CA" sz="3200">
                <a:solidFill>
                  <a:srgbClr val="003366"/>
                </a:solidFill>
                <a:latin typeface="Verdana"/>
                <a:ea typeface="Verdana"/>
                <a:cs typeface="Verdana"/>
                <a:sym typeface="Verdana"/>
              </a:rPr>
              <a:t> </a:t>
            </a:r>
            <a:endParaRPr sz="3200">
              <a:solidFill>
                <a:srgbClr val="003366"/>
              </a:solidFill>
              <a:latin typeface="Verdana"/>
              <a:ea typeface="Verdana"/>
              <a:cs typeface="Verdana"/>
              <a:sym typeface="Verdana"/>
            </a:endParaRPr>
          </a:p>
        </p:txBody>
      </p:sp>
      <p:sp>
        <p:nvSpPr>
          <p:cNvPr id="306" name="Google Shape;306;p17"/>
          <p:cNvSpPr txBox="1">
            <a:spLocks noGrp="1"/>
          </p:cNvSpPr>
          <p:nvPr>
            <p:ph type="body" idx="4294967295"/>
          </p:nvPr>
        </p:nvSpPr>
        <p:spPr>
          <a:xfrm>
            <a:off x="628650" y="1815325"/>
            <a:ext cx="7886700" cy="4893000"/>
          </a:xfrm>
          <a:prstGeom prst="rect">
            <a:avLst/>
          </a:prstGeom>
          <a:noFill/>
          <a:ln>
            <a:noFill/>
          </a:ln>
        </p:spPr>
        <p:txBody>
          <a:bodyPr spcFirstLastPara="1" wrap="square" lIns="91425" tIns="45700" rIns="91425" bIns="45700" anchor="t" anchorCtr="0">
            <a:noAutofit/>
          </a:bodyPr>
          <a:lstStyle/>
          <a:p>
            <a:pPr marL="914400" lvl="0" indent="0" algn="l" rtl="0">
              <a:lnSpc>
                <a:spcPct val="100000"/>
              </a:lnSpc>
              <a:spcBef>
                <a:spcPts val="1000"/>
              </a:spcBef>
              <a:spcAft>
                <a:spcPts val="0"/>
              </a:spcAft>
              <a:buSzPts val="2800"/>
              <a:buNone/>
            </a:pPr>
            <a:endParaRPr sz="500">
              <a:solidFill>
                <a:srgbClr val="003366"/>
              </a:solidFill>
              <a:latin typeface="Verdana"/>
              <a:ea typeface="Verdana"/>
              <a:cs typeface="Verdana"/>
              <a:sym typeface="Verdana"/>
            </a:endParaRPr>
          </a:p>
          <a:p>
            <a:pPr marL="457200" lvl="0" indent="-368300" algn="l" rtl="0">
              <a:lnSpc>
                <a:spcPct val="100000"/>
              </a:lnSpc>
              <a:spcBef>
                <a:spcPts val="1000"/>
              </a:spcBef>
              <a:spcAft>
                <a:spcPts val="0"/>
              </a:spcAft>
              <a:buClr>
                <a:srgbClr val="003366"/>
              </a:buClr>
              <a:buSzPts val="2200"/>
              <a:buFont typeface="Verdana"/>
              <a:buChar char="●"/>
            </a:pPr>
            <a:r>
              <a:rPr lang="fr-CA" sz="2200">
                <a:solidFill>
                  <a:srgbClr val="003366"/>
                </a:solidFill>
                <a:latin typeface="Arial"/>
                <a:ea typeface="Arial"/>
                <a:cs typeface="Arial"/>
                <a:sym typeface="Arial"/>
              </a:rPr>
              <a:t>Permet aux municipalités et MRC d’être membre d’une coop de solidarité "</a:t>
            </a:r>
            <a:r>
              <a:rPr lang="fr-CA" sz="2200" i="1">
                <a:solidFill>
                  <a:srgbClr val="003366"/>
                </a:solidFill>
                <a:latin typeface="Arial"/>
                <a:ea typeface="Arial"/>
                <a:cs typeface="Arial"/>
                <a:sym typeface="Arial"/>
              </a:rPr>
              <a:t>assimilable à un OBNL"</a:t>
            </a:r>
            <a:r>
              <a:rPr lang="fr-CA" sz="2200">
                <a:solidFill>
                  <a:srgbClr val="003366"/>
                </a:solidFill>
                <a:latin typeface="Arial"/>
                <a:ea typeface="Arial"/>
                <a:cs typeface="Arial"/>
                <a:sym typeface="Arial"/>
              </a:rPr>
              <a:t>, de lui accorder une aide et de se porter caution</a:t>
            </a:r>
            <a:br>
              <a:rPr lang="fr-CA" sz="2200">
                <a:solidFill>
                  <a:srgbClr val="003366"/>
                </a:solidFill>
                <a:latin typeface="Arial"/>
                <a:ea typeface="Arial"/>
                <a:cs typeface="Arial"/>
                <a:sym typeface="Arial"/>
              </a:rPr>
            </a:br>
            <a:endParaRPr sz="2200">
              <a:solidFill>
                <a:srgbClr val="003366"/>
              </a:solidFill>
              <a:latin typeface="Arial"/>
              <a:ea typeface="Arial"/>
              <a:cs typeface="Arial"/>
              <a:sym typeface="Arial"/>
            </a:endParaRPr>
          </a:p>
          <a:p>
            <a:pPr marL="914400" lvl="1" indent="-368300" algn="l" rtl="0">
              <a:lnSpc>
                <a:spcPct val="100000"/>
              </a:lnSpc>
              <a:spcBef>
                <a:spcPts val="1000"/>
              </a:spcBef>
              <a:spcAft>
                <a:spcPts val="0"/>
              </a:spcAft>
              <a:buClr>
                <a:srgbClr val="003366"/>
              </a:buClr>
              <a:buSzPts val="2200"/>
              <a:buFont typeface="Arial"/>
              <a:buChar char="•"/>
            </a:pPr>
            <a:r>
              <a:rPr lang="fr-CA" sz="2200">
                <a:solidFill>
                  <a:srgbClr val="003366"/>
                </a:solidFill>
                <a:latin typeface="Arial"/>
                <a:ea typeface="Arial"/>
                <a:cs typeface="Arial"/>
                <a:sym typeface="Arial"/>
              </a:rPr>
              <a:t>Ex: Coop Laurel-Station</a:t>
            </a:r>
            <a:endParaRPr sz="2200">
              <a:solidFill>
                <a:srgbClr val="003366"/>
              </a:solidFill>
              <a:latin typeface="Arial"/>
              <a:ea typeface="Arial"/>
              <a:cs typeface="Arial"/>
              <a:sym typeface="Arial"/>
            </a:endParaRPr>
          </a:p>
          <a:p>
            <a:pPr marL="457200" lvl="0" indent="0" algn="l" rtl="0">
              <a:lnSpc>
                <a:spcPct val="100000"/>
              </a:lnSpc>
              <a:spcBef>
                <a:spcPts val="0"/>
              </a:spcBef>
              <a:spcAft>
                <a:spcPts val="0"/>
              </a:spcAft>
              <a:buNone/>
            </a:pPr>
            <a:endParaRPr sz="2500">
              <a:solidFill>
                <a:srgbClr val="003366"/>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8"/>
          <p:cNvSpPr txBox="1"/>
          <p:nvPr/>
        </p:nvSpPr>
        <p:spPr>
          <a:xfrm>
            <a:off x="388455" y="533823"/>
            <a:ext cx="86298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fr-CA" sz="3000" b="1" i="0" u="none" strike="noStrike" cap="none">
                <a:solidFill>
                  <a:srgbClr val="003366"/>
                </a:solidFill>
                <a:latin typeface="Verdana"/>
                <a:ea typeface="Verdana"/>
                <a:cs typeface="Verdana"/>
                <a:sym typeface="Verdana"/>
              </a:rPr>
              <a:t>Les formes d'appui du milieu municipal</a:t>
            </a:r>
            <a:endParaRPr sz="3000" b="0" i="0" u="none" strike="noStrike" cap="none">
              <a:solidFill>
                <a:srgbClr val="003366"/>
              </a:solidFill>
              <a:latin typeface="Verdana"/>
              <a:ea typeface="Verdana"/>
              <a:cs typeface="Verdana"/>
              <a:sym typeface="Verdana"/>
            </a:endParaRPr>
          </a:p>
        </p:txBody>
      </p:sp>
      <p:sp>
        <p:nvSpPr>
          <p:cNvPr id="312" name="Google Shape;312;p18"/>
          <p:cNvSpPr txBox="1"/>
          <p:nvPr/>
        </p:nvSpPr>
        <p:spPr>
          <a:xfrm>
            <a:off x="478650" y="1714331"/>
            <a:ext cx="8186700" cy="4260300"/>
          </a:xfrm>
          <a:prstGeom prst="rect">
            <a:avLst/>
          </a:prstGeom>
          <a:noFill/>
          <a:ln>
            <a:noFill/>
          </a:ln>
        </p:spPr>
        <p:txBody>
          <a:bodyPr spcFirstLastPara="1" wrap="square" lIns="91425" tIns="45700" rIns="91425" bIns="45700" anchor="t" anchorCtr="0">
            <a:noAutofit/>
          </a:bodyPr>
          <a:lstStyle/>
          <a:p>
            <a:pPr marL="457200" marR="0" lvl="0" indent="-361950" algn="l" rtl="0">
              <a:lnSpc>
                <a:spcPct val="150000"/>
              </a:lnSpc>
              <a:spcBef>
                <a:spcPts val="0"/>
              </a:spcBef>
              <a:spcAft>
                <a:spcPts val="0"/>
              </a:spcAft>
              <a:buClr>
                <a:srgbClr val="003366"/>
              </a:buClr>
              <a:buSzPts val="2100"/>
              <a:buFont typeface="Verdana"/>
              <a:buChar char="●"/>
            </a:pPr>
            <a:r>
              <a:rPr lang="fr-CA" sz="1600" b="0" i="0" u="none" strike="noStrike" cap="none">
                <a:solidFill>
                  <a:srgbClr val="003366"/>
                </a:solidFill>
                <a:latin typeface="Arial"/>
                <a:ea typeface="Arial"/>
                <a:cs typeface="Arial"/>
                <a:sym typeface="Arial"/>
              </a:rPr>
              <a:t>Appui financier à partir de fonds locaux ou régionaux</a:t>
            </a:r>
            <a:endParaRPr/>
          </a:p>
          <a:p>
            <a:pPr marL="457200" marR="0" lvl="0" indent="-361950" algn="l" rtl="0">
              <a:lnSpc>
                <a:spcPct val="150000"/>
              </a:lnSpc>
              <a:spcBef>
                <a:spcPts val="0"/>
              </a:spcBef>
              <a:spcAft>
                <a:spcPts val="0"/>
              </a:spcAft>
              <a:buClr>
                <a:srgbClr val="003366"/>
              </a:buClr>
              <a:buSzPts val="2100"/>
              <a:buFont typeface="Verdana"/>
              <a:buChar char="●"/>
            </a:pPr>
            <a:r>
              <a:rPr lang="fr-CA" sz="1600" b="0" i="0" u="none" strike="noStrike" cap="none">
                <a:solidFill>
                  <a:srgbClr val="003366"/>
                </a:solidFill>
                <a:latin typeface="Arial"/>
                <a:ea typeface="Arial"/>
                <a:cs typeface="Arial"/>
                <a:sym typeface="Arial"/>
              </a:rPr>
              <a:t>Création d’ententes de services avec des entreprises d’économie sociale</a:t>
            </a:r>
            <a:endParaRPr sz="1600" b="0" i="0" u="none" strike="noStrike" cap="none">
              <a:solidFill>
                <a:srgbClr val="003366"/>
              </a:solidFill>
              <a:latin typeface="Arial"/>
              <a:ea typeface="Arial"/>
              <a:cs typeface="Arial"/>
              <a:sym typeface="Arial"/>
            </a:endParaRPr>
          </a:p>
          <a:p>
            <a:pPr marL="457200" marR="0" lvl="0" indent="-361950" algn="l" rtl="0">
              <a:lnSpc>
                <a:spcPct val="150000"/>
              </a:lnSpc>
              <a:spcBef>
                <a:spcPts val="0"/>
              </a:spcBef>
              <a:spcAft>
                <a:spcPts val="0"/>
              </a:spcAft>
              <a:buClr>
                <a:srgbClr val="003366"/>
              </a:buClr>
              <a:buSzPts val="2100"/>
              <a:buFont typeface="Verdana"/>
              <a:buChar char="●"/>
            </a:pPr>
            <a:r>
              <a:rPr lang="fr-CA" sz="1600" b="0" i="0" u="none" strike="noStrike" cap="none">
                <a:solidFill>
                  <a:srgbClr val="003366"/>
                </a:solidFill>
                <a:latin typeface="Arial"/>
                <a:ea typeface="Arial"/>
                <a:cs typeface="Arial"/>
                <a:sym typeface="Arial"/>
              </a:rPr>
              <a:t>Investissement conjoint dans un projet</a:t>
            </a:r>
            <a:endParaRPr sz="1600" b="0" i="0" u="none" strike="noStrike" cap="none">
              <a:solidFill>
                <a:srgbClr val="003366"/>
              </a:solidFill>
              <a:latin typeface="Arial"/>
              <a:ea typeface="Arial"/>
              <a:cs typeface="Arial"/>
              <a:sym typeface="Arial"/>
            </a:endParaRPr>
          </a:p>
          <a:p>
            <a:pPr marL="457200" marR="0" lvl="0" indent="-361950" algn="l" rtl="0">
              <a:lnSpc>
                <a:spcPct val="150000"/>
              </a:lnSpc>
              <a:spcBef>
                <a:spcPts val="0"/>
              </a:spcBef>
              <a:spcAft>
                <a:spcPts val="0"/>
              </a:spcAft>
              <a:buClr>
                <a:srgbClr val="003366"/>
              </a:buClr>
              <a:buSzPts val="2100"/>
              <a:buFont typeface="Verdana"/>
              <a:buChar char="●"/>
            </a:pPr>
            <a:r>
              <a:rPr lang="fr-CA" sz="1600" b="0" i="0" u="none" strike="noStrike" cap="none">
                <a:solidFill>
                  <a:srgbClr val="003366"/>
                </a:solidFill>
                <a:latin typeface="Arial"/>
                <a:ea typeface="Arial"/>
                <a:cs typeface="Arial"/>
                <a:sym typeface="Arial"/>
              </a:rPr>
              <a:t>Partenariat d’affaires</a:t>
            </a:r>
            <a:endParaRPr sz="1600" b="0" i="0" u="none" strike="noStrike" cap="none">
              <a:solidFill>
                <a:srgbClr val="003366"/>
              </a:solidFill>
              <a:latin typeface="Arial"/>
              <a:ea typeface="Arial"/>
              <a:cs typeface="Arial"/>
              <a:sym typeface="Arial"/>
            </a:endParaRPr>
          </a:p>
          <a:p>
            <a:pPr marL="457200" marR="0" lvl="0" indent="-361950" algn="l" rtl="0">
              <a:lnSpc>
                <a:spcPct val="150000"/>
              </a:lnSpc>
              <a:spcBef>
                <a:spcPts val="0"/>
              </a:spcBef>
              <a:spcAft>
                <a:spcPts val="0"/>
              </a:spcAft>
              <a:buClr>
                <a:srgbClr val="003366"/>
              </a:buClr>
              <a:buSzPts val="2100"/>
              <a:buFont typeface="Verdana"/>
              <a:buChar char="●"/>
            </a:pPr>
            <a:r>
              <a:rPr lang="fr-CA" sz="1600" b="0" i="0" u="none" strike="noStrike" cap="none">
                <a:solidFill>
                  <a:srgbClr val="003366"/>
                </a:solidFill>
                <a:latin typeface="Arial"/>
                <a:ea typeface="Arial"/>
                <a:cs typeface="Arial"/>
                <a:sym typeface="Arial"/>
              </a:rPr>
              <a:t>Promotion et adhésion au projet </a:t>
            </a:r>
            <a:endParaRPr sz="1600" b="0" i="0" u="none" strike="noStrike" cap="none">
              <a:solidFill>
                <a:srgbClr val="003366"/>
              </a:solidFill>
              <a:latin typeface="Arial"/>
              <a:ea typeface="Arial"/>
              <a:cs typeface="Arial"/>
              <a:sym typeface="Arial"/>
            </a:endParaRPr>
          </a:p>
          <a:p>
            <a:pPr marL="457200" marR="0" lvl="0" indent="-361950" algn="l" rtl="0">
              <a:lnSpc>
                <a:spcPct val="150000"/>
              </a:lnSpc>
              <a:spcBef>
                <a:spcPts val="0"/>
              </a:spcBef>
              <a:spcAft>
                <a:spcPts val="0"/>
              </a:spcAft>
              <a:buClr>
                <a:srgbClr val="003366"/>
              </a:buClr>
              <a:buSzPts val="2100"/>
              <a:buFont typeface="Verdana"/>
              <a:buChar char="●"/>
            </a:pPr>
            <a:r>
              <a:rPr lang="fr-CA" sz="1600" b="0" i="0" u="none" strike="noStrike" cap="none">
                <a:solidFill>
                  <a:srgbClr val="003366"/>
                </a:solidFill>
                <a:latin typeface="Arial"/>
                <a:ea typeface="Arial"/>
                <a:cs typeface="Arial"/>
                <a:sym typeface="Arial"/>
              </a:rPr>
              <a:t>Don ou prêt d’un terrain ou d’un bâtiment</a:t>
            </a:r>
            <a:endParaRPr/>
          </a:p>
          <a:p>
            <a:pPr marL="457200" marR="0" lvl="0" indent="-361950" algn="l" rtl="0">
              <a:lnSpc>
                <a:spcPct val="150000"/>
              </a:lnSpc>
              <a:spcBef>
                <a:spcPts val="0"/>
              </a:spcBef>
              <a:spcAft>
                <a:spcPts val="0"/>
              </a:spcAft>
              <a:buClr>
                <a:srgbClr val="003366"/>
              </a:buClr>
              <a:buSzPts val="2100"/>
              <a:buFont typeface="Verdana"/>
              <a:buChar char="●"/>
            </a:pPr>
            <a:r>
              <a:rPr lang="fr-CA" sz="1600" b="0" i="0" u="none" strike="noStrike" cap="none">
                <a:solidFill>
                  <a:srgbClr val="003366"/>
                </a:solidFill>
                <a:latin typeface="Arial"/>
                <a:ea typeface="Arial"/>
                <a:cs typeface="Arial"/>
                <a:sym typeface="Arial"/>
              </a:rPr>
              <a:t>Octroi d’un bail emphytéose, location d’un bâtiment à des conditions avantageuses</a:t>
            </a:r>
            <a:endParaRPr sz="1600" b="0" i="0" u="none" strike="noStrike" cap="none">
              <a:solidFill>
                <a:srgbClr val="003366"/>
              </a:solidFill>
              <a:latin typeface="Arial"/>
              <a:ea typeface="Arial"/>
              <a:cs typeface="Arial"/>
              <a:sym typeface="Arial"/>
            </a:endParaRPr>
          </a:p>
          <a:p>
            <a:pPr marL="457200" marR="0" lvl="0" indent="-361950" algn="l" rtl="0">
              <a:lnSpc>
                <a:spcPct val="150000"/>
              </a:lnSpc>
              <a:spcBef>
                <a:spcPts val="0"/>
              </a:spcBef>
              <a:spcAft>
                <a:spcPts val="0"/>
              </a:spcAft>
              <a:buClr>
                <a:srgbClr val="003366"/>
              </a:buClr>
              <a:buSzPts val="2100"/>
              <a:buFont typeface="Verdana"/>
              <a:buChar char="●"/>
            </a:pPr>
            <a:r>
              <a:rPr lang="fr-CA" sz="1600" b="0" i="0" u="none" strike="noStrike" cap="none">
                <a:solidFill>
                  <a:srgbClr val="003366"/>
                </a:solidFill>
                <a:latin typeface="Arial"/>
                <a:ea typeface="Arial"/>
                <a:cs typeface="Arial"/>
                <a:sym typeface="Arial"/>
              </a:rPr>
              <a:t>Prêt de ressources humaines et soutien technique</a:t>
            </a:r>
            <a:endParaRPr sz="1600" b="0" i="0" u="none" strike="noStrike" cap="none">
              <a:solidFill>
                <a:srgbClr val="003366"/>
              </a:solidFill>
              <a:latin typeface="Arial"/>
              <a:ea typeface="Arial"/>
              <a:cs typeface="Arial"/>
              <a:sym typeface="Arial"/>
            </a:endParaRPr>
          </a:p>
          <a:p>
            <a:pPr marL="457200" marR="0" lvl="0" indent="-361950" algn="l" rtl="0">
              <a:lnSpc>
                <a:spcPct val="150000"/>
              </a:lnSpc>
              <a:spcBef>
                <a:spcPts val="0"/>
              </a:spcBef>
              <a:spcAft>
                <a:spcPts val="0"/>
              </a:spcAft>
              <a:buClr>
                <a:srgbClr val="003366"/>
              </a:buClr>
              <a:buSzPts val="2100"/>
              <a:buFont typeface="Verdana"/>
              <a:buChar char="●"/>
            </a:pPr>
            <a:r>
              <a:rPr lang="fr-CA" sz="1600" b="0" i="0" u="none" strike="noStrike" cap="none">
                <a:solidFill>
                  <a:srgbClr val="003366"/>
                </a:solidFill>
                <a:latin typeface="Arial"/>
                <a:ea typeface="Arial"/>
                <a:cs typeface="Arial"/>
                <a:sym typeface="Arial"/>
              </a:rPr>
              <a:t>Participation au conseil d’administration </a:t>
            </a:r>
            <a:endParaRPr sz="1600" b="0" i="0" u="none" strike="noStrike" cap="none">
              <a:solidFill>
                <a:srgbClr val="003366"/>
              </a:solidFill>
              <a:latin typeface="Arial"/>
              <a:ea typeface="Arial"/>
              <a:cs typeface="Arial"/>
              <a:sym typeface="Arial"/>
            </a:endParaRPr>
          </a:p>
          <a:p>
            <a:pPr marL="457200" marR="0" lvl="0" indent="-361950" algn="l" rtl="0">
              <a:lnSpc>
                <a:spcPct val="150000"/>
              </a:lnSpc>
              <a:spcBef>
                <a:spcPts val="0"/>
              </a:spcBef>
              <a:spcAft>
                <a:spcPts val="0"/>
              </a:spcAft>
              <a:buClr>
                <a:srgbClr val="003366"/>
              </a:buClr>
              <a:buSzPts val="2100"/>
              <a:buFont typeface="Verdana"/>
              <a:buChar char="●"/>
            </a:pPr>
            <a:r>
              <a:rPr lang="fr-CA" sz="1600" b="0" i="0" u="none" strike="noStrike" cap="none">
                <a:solidFill>
                  <a:srgbClr val="003366"/>
                </a:solidFill>
                <a:latin typeface="Arial"/>
                <a:ea typeface="Arial"/>
                <a:cs typeface="Arial"/>
                <a:sym typeface="Arial"/>
              </a:rPr>
              <a:t>Création conjointe de matériel</a:t>
            </a:r>
            <a:endParaRPr/>
          </a:p>
          <a:p>
            <a:pPr marL="457200" marR="0" lvl="0" indent="-361950" algn="l" rtl="0">
              <a:lnSpc>
                <a:spcPct val="150000"/>
              </a:lnSpc>
              <a:spcBef>
                <a:spcPts val="0"/>
              </a:spcBef>
              <a:spcAft>
                <a:spcPts val="0"/>
              </a:spcAft>
              <a:buClr>
                <a:srgbClr val="003366"/>
              </a:buClr>
              <a:buSzPts val="2100"/>
              <a:buFont typeface="Verdana"/>
              <a:buChar char="●"/>
            </a:pPr>
            <a:r>
              <a:rPr lang="fr-CA" sz="1600" b="0" i="0" u="none" strike="noStrike" cap="none">
                <a:solidFill>
                  <a:srgbClr val="003366"/>
                </a:solidFill>
                <a:latin typeface="Arial"/>
                <a:ea typeface="Arial"/>
                <a:cs typeface="Arial"/>
                <a:sym typeface="Arial"/>
              </a:rPr>
              <a:t>Approvisionnement responsable en économie sociale</a:t>
            </a:r>
            <a:endParaRPr/>
          </a:p>
          <a:p>
            <a:pPr marL="457200" marR="0" lvl="0" indent="-361950" algn="l" rtl="0">
              <a:lnSpc>
                <a:spcPct val="150000"/>
              </a:lnSpc>
              <a:spcBef>
                <a:spcPts val="0"/>
              </a:spcBef>
              <a:spcAft>
                <a:spcPts val="0"/>
              </a:spcAft>
              <a:buClr>
                <a:srgbClr val="003366"/>
              </a:buClr>
              <a:buSzPts val="2100"/>
              <a:buFont typeface="Verdana"/>
              <a:buChar char="●"/>
            </a:pPr>
            <a:r>
              <a:rPr lang="fr-CA" sz="1600" b="0" i="0" u="none" strike="noStrike" cap="none">
                <a:solidFill>
                  <a:srgbClr val="003366"/>
                </a:solidFill>
                <a:latin typeface="Arial"/>
                <a:ea typeface="Arial"/>
                <a:cs typeface="Arial"/>
                <a:sym typeface="Arial"/>
              </a:rPr>
              <a:t>Développement d'une politique en économie sociale</a:t>
            </a:r>
            <a:endParaRPr sz="1600" b="0" i="0" u="none" strike="noStrike" cap="none">
              <a:solidFill>
                <a:srgbClr val="003366"/>
              </a:solidFill>
              <a:latin typeface="Arial"/>
              <a:ea typeface="Arial"/>
              <a:cs typeface="Arial"/>
              <a:sym typeface="Arial"/>
            </a:endParaRPr>
          </a:p>
          <a:p>
            <a:pPr marL="457200" marR="0" lvl="0" indent="-228600" algn="l" rtl="0">
              <a:lnSpc>
                <a:spcPct val="150000"/>
              </a:lnSpc>
              <a:spcBef>
                <a:spcPts val="0"/>
              </a:spcBef>
              <a:spcAft>
                <a:spcPts val="0"/>
              </a:spcAft>
              <a:buClr>
                <a:srgbClr val="003366"/>
              </a:buClr>
              <a:buSzPts val="2100"/>
              <a:buFont typeface="Verdana"/>
              <a:buNone/>
            </a:pPr>
            <a:endParaRPr sz="1600" b="0" i="0" u="none" strike="noStrike" cap="none">
              <a:solidFill>
                <a:srgbClr val="003366"/>
              </a:solidFill>
              <a:latin typeface="Arial"/>
              <a:ea typeface="Arial"/>
              <a:cs typeface="Arial"/>
              <a:sym typeface="Arial"/>
            </a:endParaRPr>
          </a:p>
          <a:p>
            <a:pPr marL="457200" marR="0" lvl="0" indent="-228600" algn="l" rtl="0">
              <a:lnSpc>
                <a:spcPct val="150000"/>
              </a:lnSpc>
              <a:spcBef>
                <a:spcPts val="0"/>
              </a:spcBef>
              <a:spcAft>
                <a:spcPts val="0"/>
              </a:spcAft>
              <a:buClr>
                <a:srgbClr val="003366"/>
              </a:buClr>
              <a:buSzPts val="2100"/>
              <a:buFont typeface="Verdana"/>
              <a:buNone/>
            </a:pPr>
            <a:endParaRPr sz="1600" b="0" i="0" u="none" strike="noStrike" cap="none">
              <a:solidFill>
                <a:srgbClr val="003366"/>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endParaRPr sz="2100" b="0" i="0" u="none" strike="noStrike" cap="none">
              <a:solidFill>
                <a:srgbClr val="003366"/>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a:spLocks noGrp="1"/>
          </p:cNvSpPr>
          <p:nvPr>
            <p:ph type="ctrTitle"/>
          </p:nvPr>
        </p:nvSpPr>
        <p:spPr>
          <a:xfrm>
            <a:off x="475800" y="2334909"/>
            <a:ext cx="8192400" cy="173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fr-CA" sz="3900" b="1">
                <a:solidFill>
                  <a:srgbClr val="003366"/>
                </a:solidFill>
                <a:latin typeface="Verdana"/>
                <a:ea typeface="Verdana"/>
                <a:cs typeface="Verdana"/>
                <a:sym typeface="Verdana"/>
              </a:rPr>
              <a:t>Des exemples de projets de coopération intermunicipale en économie sociale</a:t>
            </a:r>
            <a:endParaRPr sz="3900" i="0" u="none" strike="noStrike" cap="none">
              <a:solidFill>
                <a:srgbClr val="003366"/>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3" name="Google Shape;323;p20"/>
          <p:cNvPicPr preferRelativeResize="0"/>
          <p:nvPr/>
        </p:nvPicPr>
        <p:blipFill rotWithShape="1">
          <a:blip r:embed="rId3">
            <a:alphaModFix/>
          </a:blip>
          <a:srcRect t="15880" b="13186"/>
          <a:stretch/>
        </p:blipFill>
        <p:spPr>
          <a:xfrm>
            <a:off x="1644865" y="2182648"/>
            <a:ext cx="2133600" cy="1513500"/>
          </a:xfrm>
          <a:prstGeom prst="rect">
            <a:avLst/>
          </a:prstGeom>
          <a:noFill/>
          <a:ln>
            <a:noFill/>
          </a:ln>
        </p:spPr>
      </p:pic>
      <p:pic>
        <p:nvPicPr>
          <p:cNvPr id="325" name="Google Shape;325;p20"/>
          <p:cNvPicPr preferRelativeResize="0"/>
          <p:nvPr/>
        </p:nvPicPr>
        <p:blipFill rotWithShape="1">
          <a:blip r:embed="rId4">
            <a:alphaModFix/>
          </a:blip>
          <a:srcRect/>
          <a:stretch/>
        </p:blipFill>
        <p:spPr>
          <a:xfrm>
            <a:off x="2599404" y="4479184"/>
            <a:ext cx="3984074" cy="1399900"/>
          </a:xfrm>
          <a:prstGeom prst="rect">
            <a:avLst/>
          </a:prstGeom>
          <a:noFill/>
          <a:ln>
            <a:noFill/>
          </a:ln>
        </p:spPr>
      </p:pic>
      <p:pic>
        <p:nvPicPr>
          <p:cNvPr id="326" name="Google Shape;326;p20"/>
          <p:cNvPicPr preferRelativeResize="0"/>
          <p:nvPr/>
        </p:nvPicPr>
        <p:blipFill rotWithShape="1">
          <a:blip r:embed="rId5">
            <a:alphaModFix/>
          </a:blip>
          <a:srcRect/>
          <a:stretch/>
        </p:blipFill>
        <p:spPr>
          <a:xfrm>
            <a:off x="5788028" y="1316194"/>
            <a:ext cx="1590900" cy="2465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
          <p:cNvSpPr txBox="1">
            <a:spLocks noGrp="1"/>
          </p:cNvSpPr>
          <p:nvPr>
            <p:ph type="ctrTitle"/>
          </p:nvPr>
        </p:nvSpPr>
        <p:spPr>
          <a:xfrm>
            <a:off x="475800" y="2273949"/>
            <a:ext cx="8192400" cy="173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fr-CA" sz="3900" b="1">
                <a:solidFill>
                  <a:srgbClr val="003366"/>
                </a:solidFill>
                <a:latin typeface="Verdana"/>
                <a:ea typeface="Verdana"/>
                <a:cs typeface="Verdana"/>
                <a:sym typeface="Verdana"/>
              </a:rPr>
              <a:t>Des exemples de soutien à des projets en économie sociale</a:t>
            </a:r>
            <a:endParaRPr sz="3900" i="0" u="none" strike="noStrike" cap="none">
              <a:solidFill>
                <a:srgbClr val="003366"/>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21"/>
          <p:cNvPicPr preferRelativeResize="0"/>
          <p:nvPr/>
        </p:nvPicPr>
        <p:blipFill rotWithShape="1">
          <a:blip r:embed="rId3">
            <a:alphaModFix/>
          </a:blip>
          <a:srcRect/>
          <a:stretch/>
        </p:blipFill>
        <p:spPr>
          <a:xfrm>
            <a:off x="1520705" y="2269445"/>
            <a:ext cx="2170838" cy="2151016"/>
          </a:xfrm>
          <a:prstGeom prst="rect">
            <a:avLst/>
          </a:prstGeom>
          <a:noFill/>
          <a:ln>
            <a:noFill/>
          </a:ln>
        </p:spPr>
      </p:pic>
      <p:pic>
        <p:nvPicPr>
          <p:cNvPr id="337" name="Google Shape;337;p21"/>
          <p:cNvPicPr preferRelativeResize="0"/>
          <p:nvPr/>
        </p:nvPicPr>
        <p:blipFill rotWithShape="1">
          <a:blip r:embed="rId4">
            <a:alphaModFix/>
          </a:blip>
          <a:srcRect/>
          <a:stretch/>
        </p:blipFill>
        <p:spPr>
          <a:xfrm>
            <a:off x="5310913" y="2269445"/>
            <a:ext cx="2170838" cy="21708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
          <p:cNvSpPr txBox="1"/>
          <p:nvPr/>
        </p:nvSpPr>
        <p:spPr>
          <a:xfrm>
            <a:off x="482600" y="749617"/>
            <a:ext cx="8294700" cy="132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fr-CA" sz="3400" b="1" i="0" u="none" strike="noStrike" cap="none">
                <a:solidFill>
                  <a:srgbClr val="003366"/>
                </a:solidFill>
                <a:latin typeface="Verdana"/>
                <a:ea typeface="Verdana"/>
                <a:cs typeface="Verdana"/>
                <a:sym typeface="Verdana"/>
              </a:rPr>
              <a:t>Objectifs de la présentation</a:t>
            </a:r>
            <a:endParaRPr sz="3400" b="1" i="0" u="none" strike="noStrike" cap="none">
              <a:solidFill>
                <a:srgbClr val="003366"/>
              </a:solidFill>
              <a:latin typeface="Verdana"/>
              <a:ea typeface="Verdana"/>
              <a:cs typeface="Verdana"/>
              <a:sym typeface="Verdana"/>
            </a:endParaRPr>
          </a:p>
        </p:txBody>
      </p:sp>
      <p:sp>
        <p:nvSpPr>
          <p:cNvPr id="205" name="Google Shape;205;p3"/>
          <p:cNvSpPr txBox="1"/>
          <p:nvPr/>
        </p:nvSpPr>
        <p:spPr>
          <a:xfrm>
            <a:off x="466825" y="1768125"/>
            <a:ext cx="8559300" cy="35754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15000"/>
              </a:lnSpc>
              <a:spcBef>
                <a:spcPts val="1000"/>
              </a:spcBef>
              <a:spcAft>
                <a:spcPts val="0"/>
              </a:spcAft>
              <a:buClr>
                <a:srgbClr val="003366"/>
              </a:buClr>
              <a:buSzPts val="2400"/>
              <a:buFont typeface="Arial"/>
              <a:buChar char="●"/>
            </a:pPr>
            <a:r>
              <a:rPr lang="fr-CA" sz="2400" b="0" i="0" u="none" strike="noStrike" cap="none">
                <a:solidFill>
                  <a:srgbClr val="003366"/>
                </a:solidFill>
                <a:latin typeface="Arial"/>
                <a:ea typeface="Arial"/>
                <a:cs typeface="Arial"/>
                <a:sym typeface="Arial"/>
              </a:rPr>
              <a:t>Présenter des avenues de coopération intermunicipale et de soutien à des projets d’économie sociale</a:t>
            </a:r>
            <a:endParaRPr sz="2400" b="0" i="0" u="none" strike="noStrike" cap="none">
              <a:solidFill>
                <a:srgbClr val="003366"/>
              </a:solidFill>
              <a:latin typeface="Arial"/>
              <a:ea typeface="Arial"/>
              <a:cs typeface="Arial"/>
              <a:sym typeface="Arial"/>
            </a:endParaRPr>
          </a:p>
          <a:p>
            <a:pPr marL="457200" marR="0" lvl="0" indent="-381000" algn="l" rtl="0">
              <a:lnSpc>
                <a:spcPct val="115000"/>
              </a:lnSpc>
              <a:spcBef>
                <a:spcPts val="1000"/>
              </a:spcBef>
              <a:spcAft>
                <a:spcPts val="0"/>
              </a:spcAft>
              <a:buClr>
                <a:srgbClr val="003366"/>
              </a:buClr>
              <a:buSzPts val="2400"/>
              <a:buFont typeface="Arial"/>
              <a:buChar char="●"/>
            </a:pPr>
            <a:r>
              <a:rPr lang="fr-CA" sz="2400" b="0" i="0" u="none" strike="noStrike" cap="none">
                <a:solidFill>
                  <a:srgbClr val="003366"/>
                </a:solidFill>
                <a:latin typeface="Arial"/>
                <a:ea typeface="Arial"/>
                <a:cs typeface="Arial"/>
                <a:sym typeface="Arial"/>
              </a:rPr>
              <a:t>Démystifier l’économie sociale</a:t>
            </a:r>
            <a:endParaRPr sz="2400" b="0" i="0" u="none" strike="noStrike" cap="none">
              <a:solidFill>
                <a:srgbClr val="003366"/>
              </a:solidFill>
              <a:latin typeface="Arial"/>
              <a:ea typeface="Arial"/>
              <a:cs typeface="Arial"/>
              <a:sym typeface="Arial"/>
            </a:endParaRPr>
          </a:p>
          <a:p>
            <a:pPr marL="457200" marR="0" lvl="0" indent="-381000" algn="l" rtl="0">
              <a:lnSpc>
                <a:spcPct val="115000"/>
              </a:lnSpc>
              <a:spcBef>
                <a:spcPts val="1000"/>
              </a:spcBef>
              <a:spcAft>
                <a:spcPts val="0"/>
              </a:spcAft>
              <a:buClr>
                <a:srgbClr val="003366"/>
              </a:buClr>
              <a:buSzPts val="2400"/>
              <a:buFont typeface="Arial"/>
              <a:buChar char="●"/>
            </a:pPr>
            <a:r>
              <a:rPr lang="fr-CA" sz="2400" b="0" i="0" u="none" strike="noStrike" cap="none">
                <a:solidFill>
                  <a:srgbClr val="003366"/>
                </a:solidFill>
                <a:latin typeface="Arial"/>
                <a:ea typeface="Arial"/>
                <a:cs typeface="Arial"/>
                <a:sym typeface="Arial"/>
              </a:rPr>
              <a:t>Présenter des exemples et s’inspirer</a:t>
            </a:r>
            <a:endParaRPr sz="2400" b="0" i="0" u="none" strike="noStrike" cap="none">
              <a:solidFill>
                <a:srgbClr val="003366"/>
              </a:solidFill>
              <a:latin typeface="Arial"/>
              <a:ea typeface="Arial"/>
              <a:cs typeface="Arial"/>
              <a:sym typeface="Arial"/>
            </a:endParaRPr>
          </a:p>
          <a:p>
            <a:pPr marL="457200" marR="0" lvl="0" indent="-381000" algn="l" rtl="0">
              <a:lnSpc>
                <a:spcPct val="115000"/>
              </a:lnSpc>
              <a:spcBef>
                <a:spcPts val="1000"/>
              </a:spcBef>
              <a:spcAft>
                <a:spcPts val="0"/>
              </a:spcAft>
              <a:buClr>
                <a:srgbClr val="003366"/>
              </a:buClr>
              <a:buSzPts val="2400"/>
              <a:buFont typeface="Arial"/>
              <a:buChar char="●"/>
            </a:pPr>
            <a:r>
              <a:rPr lang="fr-CA" sz="2400" b="0" i="0" u="none" strike="noStrike" cap="none">
                <a:solidFill>
                  <a:srgbClr val="003366"/>
                </a:solidFill>
                <a:latin typeface="Arial"/>
                <a:ea typeface="Arial"/>
                <a:cs typeface="Arial"/>
                <a:sym typeface="Arial"/>
              </a:rPr>
              <a:t>Présenter des conditions de succès</a:t>
            </a:r>
            <a:endParaRPr sz="2400" b="0" i="0" u="none" strike="noStrike" cap="none">
              <a:solidFill>
                <a:srgbClr val="003366"/>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2400"/>
              <a:buFont typeface="Arial"/>
              <a:buNone/>
            </a:pPr>
            <a:endParaRPr sz="2400" b="0" i="0" u="none" strike="noStrike" cap="none">
              <a:solidFill>
                <a:srgbClr val="003366"/>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2"/>
          <p:cNvSpPr txBox="1"/>
          <p:nvPr/>
        </p:nvSpPr>
        <p:spPr>
          <a:xfrm>
            <a:off x="514351" y="775687"/>
            <a:ext cx="81867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fr-CA" sz="3200" b="1" i="0" u="none" strike="noStrike" cap="none">
                <a:solidFill>
                  <a:srgbClr val="003366"/>
                </a:solidFill>
                <a:latin typeface="Verdana"/>
                <a:ea typeface="Verdana"/>
                <a:cs typeface="Verdana"/>
                <a:sym typeface="Verdana"/>
              </a:rPr>
              <a:t>Conditions de succès!</a:t>
            </a:r>
            <a:endParaRPr sz="3200" b="0" i="0" u="none" strike="noStrike" cap="none">
              <a:solidFill>
                <a:srgbClr val="003366"/>
              </a:solidFill>
              <a:latin typeface="Verdana"/>
              <a:ea typeface="Verdana"/>
              <a:cs typeface="Verdana"/>
              <a:sym typeface="Verdana"/>
            </a:endParaRPr>
          </a:p>
        </p:txBody>
      </p:sp>
      <p:sp>
        <p:nvSpPr>
          <p:cNvPr id="343" name="Google Shape;343;p22"/>
          <p:cNvSpPr txBox="1"/>
          <p:nvPr/>
        </p:nvSpPr>
        <p:spPr>
          <a:xfrm>
            <a:off x="631050" y="1920500"/>
            <a:ext cx="8186700" cy="4034100"/>
          </a:xfrm>
          <a:prstGeom prst="rect">
            <a:avLst/>
          </a:prstGeom>
          <a:noFill/>
          <a:ln>
            <a:noFill/>
          </a:ln>
        </p:spPr>
        <p:txBody>
          <a:bodyPr spcFirstLastPara="1" wrap="square" lIns="91425" tIns="45700" rIns="91425" bIns="45700" anchor="t" anchorCtr="0">
            <a:noAutofit/>
          </a:bodyPr>
          <a:lstStyle/>
          <a:p>
            <a:pPr marL="457200" marR="0" lvl="0" indent="-374650" algn="l" rtl="0">
              <a:lnSpc>
                <a:spcPct val="150000"/>
              </a:lnSpc>
              <a:spcBef>
                <a:spcPts val="0"/>
              </a:spcBef>
              <a:spcAft>
                <a:spcPts val="0"/>
              </a:spcAft>
              <a:buClr>
                <a:srgbClr val="003366"/>
              </a:buClr>
              <a:buSzPts val="2300"/>
              <a:buFont typeface="Verdana"/>
              <a:buChar char="●"/>
            </a:pPr>
            <a:r>
              <a:rPr lang="fr-CA" sz="2300" b="0" i="0" u="none" strike="noStrike" cap="none">
                <a:solidFill>
                  <a:srgbClr val="003366"/>
                </a:solidFill>
                <a:latin typeface="Arial"/>
                <a:ea typeface="Arial"/>
                <a:cs typeface="Arial"/>
                <a:sym typeface="Arial"/>
              </a:rPr>
              <a:t>Établir une vision partagée de la nécessité du projet</a:t>
            </a:r>
            <a:endParaRPr sz="2300" b="0" i="0" u="none" strike="noStrike" cap="none">
              <a:solidFill>
                <a:srgbClr val="003366"/>
              </a:solidFill>
              <a:latin typeface="Arial"/>
              <a:ea typeface="Arial"/>
              <a:cs typeface="Arial"/>
              <a:sym typeface="Arial"/>
            </a:endParaRPr>
          </a:p>
          <a:p>
            <a:pPr marL="457200" marR="0" lvl="0" indent="-374650" algn="l" rtl="0">
              <a:lnSpc>
                <a:spcPct val="150000"/>
              </a:lnSpc>
              <a:spcBef>
                <a:spcPts val="0"/>
              </a:spcBef>
              <a:spcAft>
                <a:spcPts val="0"/>
              </a:spcAft>
              <a:buClr>
                <a:srgbClr val="003366"/>
              </a:buClr>
              <a:buSzPts val="2300"/>
              <a:buFont typeface="Verdana"/>
              <a:buChar char="●"/>
            </a:pPr>
            <a:r>
              <a:rPr lang="fr-CA" sz="2300" b="0" i="0" u="none" strike="noStrike" cap="none">
                <a:solidFill>
                  <a:srgbClr val="003366"/>
                </a:solidFill>
                <a:latin typeface="Arial"/>
                <a:ea typeface="Arial"/>
                <a:cs typeface="Arial"/>
                <a:sym typeface="Arial"/>
              </a:rPr>
              <a:t>Mobiliser et créer des partenariats diversifiés</a:t>
            </a:r>
            <a:endParaRPr sz="2300" b="0" i="0" u="none" strike="noStrike" cap="none">
              <a:solidFill>
                <a:srgbClr val="003366"/>
              </a:solidFill>
              <a:latin typeface="Arial"/>
              <a:ea typeface="Arial"/>
              <a:cs typeface="Arial"/>
              <a:sym typeface="Arial"/>
            </a:endParaRPr>
          </a:p>
          <a:p>
            <a:pPr marL="457200" marR="0" lvl="0" indent="-374650" algn="l" rtl="0">
              <a:lnSpc>
                <a:spcPct val="150000"/>
              </a:lnSpc>
              <a:spcBef>
                <a:spcPts val="0"/>
              </a:spcBef>
              <a:spcAft>
                <a:spcPts val="0"/>
              </a:spcAft>
              <a:buClr>
                <a:srgbClr val="003366"/>
              </a:buClr>
              <a:buSzPts val="2300"/>
              <a:buFont typeface="Verdana"/>
              <a:buChar char="●"/>
            </a:pPr>
            <a:r>
              <a:rPr lang="fr-CA" sz="2300" b="0" i="0" u="none" strike="noStrike" cap="none">
                <a:solidFill>
                  <a:srgbClr val="003366"/>
                </a:solidFill>
                <a:latin typeface="Arial"/>
                <a:ea typeface="Arial"/>
                <a:cs typeface="Arial"/>
                <a:sym typeface="Arial"/>
              </a:rPr>
              <a:t>Démystifier l’économie sociale</a:t>
            </a:r>
            <a:endParaRPr sz="2300" b="0" i="0" u="none" strike="noStrike" cap="none">
              <a:solidFill>
                <a:srgbClr val="003366"/>
              </a:solidFill>
              <a:latin typeface="Arial"/>
              <a:ea typeface="Arial"/>
              <a:cs typeface="Arial"/>
              <a:sym typeface="Arial"/>
            </a:endParaRPr>
          </a:p>
          <a:p>
            <a:pPr marL="457200" marR="0" lvl="0" indent="-374650" algn="l" rtl="0">
              <a:lnSpc>
                <a:spcPct val="150000"/>
              </a:lnSpc>
              <a:spcBef>
                <a:spcPts val="0"/>
              </a:spcBef>
              <a:spcAft>
                <a:spcPts val="0"/>
              </a:spcAft>
              <a:buClr>
                <a:srgbClr val="003366"/>
              </a:buClr>
              <a:buSzPts val="2300"/>
              <a:buFont typeface="Verdana"/>
              <a:buChar char="●"/>
            </a:pPr>
            <a:r>
              <a:rPr lang="fr-CA" sz="2300" b="0" i="0" u="none" strike="noStrike" cap="none">
                <a:solidFill>
                  <a:srgbClr val="003366"/>
                </a:solidFill>
                <a:latin typeface="Arial"/>
                <a:ea typeface="Arial"/>
                <a:cs typeface="Arial"/>
                <a:sym typeface="Arial"/>
              </a:rPr>
              <a:t>Cibler le marché et clarifier le lien d’usage</a:t>
            </a:r>
            <a:endParaRPr sz="2300" b="0" i="0" u="none" strike="noStrike" cap="none">
              <a:solidFill>
                <a:srgbClr val="003366"/>
              </a:solidFill>
              <a:latin typeface="Arial"/>
              <a:ea typeface="Arial"/>
              <a:cs typeface="Arial"/>
              <a:sym typeface="Arial"/>
            </a:endParaRPr>
          </a:p>
          <a:p>
            <a:pPr marL="457200" marR="0" lvl="0" indent="-374650" algn="l" rtl="0">
              <a:lnSpc>
                <a:spcPct val="150000"/>
              </a:lnSpc>
              <a:spcBef>
                <a:spcPts val="0"/>
              </a:spcBef>
              <a:spcAft>
                <a:spcPts val="0"/>
              </a:spcAft>
              <a:buClr>
                <a:srgbClr val="003366"/>
              </a:buClr>
              <a:buSzPts val="2300"/>
              <a:buFont typeface="Verdana"/>
              <a:buChar char="●"/>
            </a:pPr>
            <a:r>
              <a:rPr lang="fr-CA" sz="2300" b="0" i="0" u="none" strike="noStrike" cap="none">
                <a:solidFill>
                  <a:srgbClr val="003366"/>
                </a:solidFill>
                <a:latin typeface="Arial"/>
                <a:ea typeface="Arial"/>
                <a:cs typeface="Arial"/>
                <a:sym typeface="Arial"/>
              </a:rPr>
              <a:t>Clarifier les conditions financières au démarrage et les conditions de développement</a:t>
            </a:r>
            <a:endParaRPr sz="2300" b="0" i="0" u="none" strike="noStrike" cap="none">
              <a:solidFill>
                <a:srgbClr val="003366"/>
              </a:solidFill>
              <a:latin typeface="Arial"/>
              <a:ea typeface="Arial"/>
              <a:cs typeface="Arial"/>
              <a:sym typeface="Arial"/>
            </a:endParaRPr>
          </a:p>
          <a:p>
            <a:pPr marL="457200" marR="0" lvl="0" indent="-374650" algn="l" rtl="0">
              <a:lnSpc>
                <a:spcPct val="150000"/>
              </a:lnSpc>
              <a:spcBef>
                <a:spcPts val="0"/>
              </a:spcBef>
              <a:spcAft>
                <a:spcPts val="0"/>
              </a:spcAft>
              <a:buClr>
                <a:srgbClr val="003366"/>
              </a:buClr>
              <a:buSzPts val="2300"/>
              <a:buFont typeface="Verdana"/>
              <a:buChar char="●"/>
            </a:pPr>
            <a:r>
              <a:rPr lang="fr-CA" sz="2300" b="0" i="0" u="none" strike="noStrike" cap="none">
                <a:solidFill>
                  <a:srgbClr val="003366"/>
                </a:solidFill>
                <a:latin typeface="Arial"/>
                <a:ea typeface="Arial"/>
                <a:cs typeface="Arial"/>
                <a:sym typeface="Arial"/>
              </a:rPr>
              <a:t>Faire preuve de leadership et de ténacité</a:t>
            </a:r>
            <a:endParaRPr sz="2300" b="0" i="0" u="none" strike="noStrike" cap="none">
              <a:solidFill>
                <a:srgbClr val="003366"/>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300" b="0" i="0" u="none" strike="noStrike" cap="none">
              <a:solidFill>
                <a:srgbClr val="003366"/>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800"/>
              <a:buFont typeface="Arial"/>
              <a:buNone/>
            </a:pPr>
            <a:endParaRPr sz="1800" b="0" i="0" u="none" strike="noStrike" cap="none">
              <a:solidFill>
                <a:srgbClr val="003366"/>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74f172ed2c_0_94"/>
          <p:cNvSpPr txBox="1"/>
          <p:nvPr/>
        </p:nvSpPr>
        <p:spPr>
          <a:xfrm>
            <a:off x="632686" y="534764"/>
            <a:ext cx="4620134" cy="943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2400"/>
              <a:buFont typeface="Verdana"/>
              <a:buNone/>
            </a:pPr>
            <a:r>
              <a:rPr lang="fr-CA" sz="2600" b="1" i="0" u="none" strike="noStrike" cap="none">
                <a:solidFill>
                  <a:schemeClr val="dk1"/>
                </a:solidFill>
                <a:latin typeface="Verdana"/>
                <a:ea typeface="Verdana"/>
                <a:cs typeface="Verdana"/>
                <a:sym typeface="Verdana"/>
              </a:rPr>
              <a:t>Du soutien disponible!</a:t>
            </a:r>
            <a:endParaRPr sz="2600" b="1" i="0" u="none" strike="noStrike" cap="none">
              <a:solidFill>
                <a:schemeClr val="dk1"/>
              </a:solidFill>
              <a:latin typeface="Verdana"/>
              <a:ea typeface="Verdana"/>
              <a:cs typeface="Verdana"/>
              <a:sym typeface="Verdana"/>
            </a:endParaRPr>
          </a:p>
        </p:txBody>
      </p:sp>
      <p:grpSp>
        <p:nvGrpSpPr>
          <p:cNvPr id="349" name="Google Shape;349;g174f172ed2c_0_94"/>
          <p:cNvGrpSpPr/>
          <p:nvPr/>
        </p:nvGrpSpPr>
        <p:grpSpPr>
          <a:xfrm>
            <a:off x="2104479" y="5780049"/>
            <a:ext cx="838274" cy="114600"/>
            <a:chOff x="5219988" y="1514850"/>
            <a:chExt cx="838274" cy="114600"/>
          </a:xfrm>
        </p:grpSpPr>
        <p:sp>
          <p:nvSpPr>
            <p:cNvPr id="350" name="Google Shape;350;g174f172ed2c_0_94"/>
            <p:cNvSpPr/>
            <p:nvPr/>
          </p:nvSpPr>
          <p:spPr>
            <a:xfrm>
              <a:off x="5219988" y="1514850"/>
              <a:ext cx="114600" cy="114600"/>
            </a:xfrm>
            <a:prstGeom prst="ellipse">
              <a:avLst/>
            </a:prstGeom>
            <a:solidFill>
              <a:srgbClr val="F89A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1" name="Google Shape;351;g174f172ed2c_0_94"/>
            <p:cNvSpPr/>
            <p:nvPr/>
          </p:nvSpPr>
          <p:spPr>
            <a:xfrm>
              <a:off x="5461204" y="1514850"/>
              <a:ext cx="114600" cy="114600"/>
            </a:xfrm>
            <a:prstGeom prst="ellipse">
              <a:avLst/>
            </a:prstGeom>
            <a:solidFill>
              <a:srgbClr val="082B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2" name="Google Shape;352;g174f172ed2c_0_94"/>
            <p:cNvSpPr/>
            <p:nvPr/>
          </p:nvSpPr>
          <p:spPr>
            <a:xfrm>
              <a:off x="5702421" y="1514850"/>
              <a:ext cx="114600" cy="114600"/>
            </a:xfrm>
            <a:prstGeom prst="ellipse">
              <a:avLst/>
            </a:prstGeom>
            <a:solidFill>
              <a:srgbClr val="00B7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3" name="Google Shape;353;g174f172ed2c_0_94"/>
            <p:cNvSpPr/>
            <p:nvPr/>
          </p:nvSpPr>
          <p:spPr>
            <a:xfrm>
              <a:off x="5943662" y="1514850"/>
              <a:ext cx="114600" cy="1146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accent6"/>
                </a:solidFill>
                <a:latin typeface="Calibri"/>
                <a:ea typeface="Calibri"/>
                <a:cs typeface="Calibri"/>
                <a:sym typeface="Calibri"/>
              </a:endParaRPr>
            </a:p>
          </p:txBody>
        </p:sp>
      </p:grpSp>
      <p:pic>
        <p:nvPicPr>
          <p:cNvPr id="354" name="Google Shape;354;g174f172ed2c_0_94"/>
          <p:cNvPicPr preferRelativeResize="0"/>
          <p:nvPr/>
        </p:nvPicPr>
        <p:blipFill rotWithShape="1">
          <a:blip r:embed="rId3">
            <a:alphaModFix/>
          </a:blip>
          <a:srcRect/>
          <a:stretch/>
        </p:blipFill>
        <p:spPr>
          <a:xfrm>
            <a:off x="5581456" y="2060573"/>
            <a:ext cx="578351" cy="638779"/>
          </a:xfrm>
          <a:prstGeom prst="rect">
            <a:avLst/>
          </a:prstGeom>
          <a:noFill/>
          <a:ln>
            <a:noFill/>
          </a:ln>
        </p:spPr>
      </p:pic>
      <p:sp>
        <p:nvSpPr>
          <p:cNvPr id="355" name="Google Shape;355;g174f172ed2c_0_94"/>
          <p:cNvSpPr txBox="1"/>
          <p:nvPr/>
        </p:nvSpPr>
        <p:spPr>
          <a:xfrm>
            <a:off x="736365" y="1645143"/>
            <a:ext cx="4097400" cy="38634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fr-CA" sz="1400" b="0" i="0" u="none" strike="noStrike" cap="none" dirty="0">
                <a:solidFill>
                  <a:srgbClr val="000000"/>
                </a:solidFill>
                <a:latin typeface="Arial"/>
                <a:ea typeface="Arial"/>
                <a:cs typeface="Arial"/>
                <a:sym typeface="Arial"/>
              </a:rPr>
              <a:t>Un continuum de services complet offert par nos deux organisations pour vous aider lors des différentes phases d’un projet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fr-CA" sz="1400" b="0" i="0" u="none" strike="noStrike" cap="none" dirty="0">
                <a:solidFill>
                  <a:srgbClr val="000000"/>
                </a:solidFill>
                <a:latin typeface="Arial"/>
                <a:ea typeface="Arial"/>
                <a:cs typeface="Arial"/>
                <a:sym typeface="Arial"/>
              </a:rPr>
              <a:t>Mobilisation citoyenne</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fr-CA" sz="1400" b="0" i="0" u="none" strike="noStrike" cap="none" dirty="0">
                <a:solidFill>
                  <a:srgbClr val="000000"/>
                </a:solidFill>
                <a:latin typeface="Arial"/>
                <a:ea typeface="Arial"/>
                <a:cs typeface="Arial"/>
                <a:sym typeface="Arial"/>
              </a:rPr>
              <a:t>Idéation en fonction des besoins du milieu</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fr-CA" sz="1400" b="0" i="0" u="none" strike="noStrike" cap="none" dirty="0">
                <a:solidFill>
                  <a:srgbClr val="000000"/>
                </a:solidFill>
                <a:latin typeface="Arial"/>
                <a:ea typeface="Arial"/>
                <a:cs typeface="Arial"/>
                <a:sym typeface="Arial"/>
              </a:rPr>
              <a:t>Structuration du modèle d’affaires</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fr-CA" sz="1400" b="0" i="0" u="none" strike="noStrike" cap="none" dirty="0">
                <a:solidFill>
                  <a:srgbClr val="000000"/>
                </a:solidFill>
                <a:latin typeface="Arial"/>
                <a:ea typeface="Arial"/>
                <a:cs typeface="Arial"/>
                <a:sym typeface="Arial"/>
              </a:rPr>
              <a:t>Recherche de financement</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fr-CA" dirty="0"/>
              <a:t>Choix de la forme juridique, constitution et gouvernance</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fr-CA" sz="1400" b="0" i="0" u="none" strike="noStrike" cap="none" dirty="0">
                <a:solidFill>
                  <a:srgbClr val="000000"/>
                </a:solidFill>
                <a:latin typeface="Arial"/>
                <a:ea typeface="Arial"/>
                <a:cs typeface="Arial"/>
                <a:sym typeface="Arial"/>
              </a:rPr>
              <a:t>Et plus!</a:t>
            </a:r>
            <a:endParaRPr dirty="0"/>
          </a:p>
        </p:txBody>
      </p:sp>
      <p:pic>
        <p:nvPicPr>
          <p:cNvPr id="356" name="Google Shape;356;g174f172ed2c_0_94"/>
          <p:cNvPicPr preferRelativeResize="0"/>
          <p:nvPr/>
        </p:nvPicPr>
        <p:blipFill rotWithShape="1">
          <a:blip r:embed="rId4">
            <a:alphaModFix/>
          </a:blip>
          <a:srcRect/>
          <a:stretch/>
        </p:blipFill>
        <p:spPr>
          <a:xfrm>
            <a:off x="6288391" y="2185105"/>
            <a:ext cx="1621308" cy="514247"/>
          </a:xfrm>
          <a:prstGeom prst="rect">
            <a:avLst/>
          </a:prstGeom>
          <a:noFill/>
          <a:ln>
            <a:noFill/>
          </a:ln>
        </p:spPr>
      </p:pic>
      <p:sp>
        <p:nvSpPr>
          <p:cNvPr id="357" name="Google Shape;357;g174f172ed2c_0_94"/>
          <p:cNvSpPr txBox="1"/>
          <p:nvPr/>
        </p:nvSpPr>
        <p:spPr>
          <a:xfrm>
            <a:off x="5202128" y="2991216"/>
            <a:ext cx="3369665" cy="230107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hlink"/>
              </a:buClr>
              <a:buSzPts val="1100"/>
              <a:buFont typeface="Arial"/>
              <a:buNone/>
            </a:pPr>
            <a:r>
              <a:rPr lang="fr-CA" sz="1400" b="1" i="0" u="none" strike="noStrike" cap="none">
                <a:solidFill>
                  <a:schemeClr val="dk1"/>
                </a:solidFill>
                <a:latin typeface="Arial"/>
                <a:ea typeface="Arial"/>
                <a:cs typeface="Arial"/>
                <a:sym typeface="Arial"/>
              </a:rPr>
              <a:t>Coopérative de développement régional Outaouais-Laurentides</a:t>
            </a:r>
            <a:endParaRPr/>
          </a:p>
          <a:p>
            <a:pPr marL="0" marR="0" lvl="0" indent="0" algn="l" rtl="0">
              <a:lnSpc>
                <a:spcPct val="115000"/>
              </a:lnSpc>
              <a:spcBef>
                <a:spcPts val="0"/>
              </a:spcBef>
              <a:spcAft>
                <a:spcPts val="0"/>
              </a:spcAft>
              <a:buNone/>
            </a:pPr>
            <a:r>
              <a:rPr lang="fr-CA" sz="1400" b="1" i="0" u="none" strike="noStrike" cap="none">
                <a:solidFill>
                  <a:schemeClr val="lt2"/>
                </a:solidFill>
                <a:latin typeface="Arial"/>
                <a:ea typeface="Arial"/>
                <a:cs typeface="Arial"/>
                <a:sym typeface="Arial"/>
              </a:rPr>
              <a:t>info@cdrol.coop</a:t>
            </a:r>
            <a:endParaRPr/>
          </a:p>
          <a:p>
            <a:pPr marL="0" marR="0" lvl="0" indent="0" algn="l" rtl="0">
              <a:lnSpc>
                <a:spcPct val="115000"/>
              </a:lnSpc>
              <a:spcBef>
                <a:spcPts val="0"/>
              </a:spcBef>
              <a:spcAft>
                <a:spcPts val="0"/>
              </a:spcAft>
              <a:buNone/>
            </a:pPr>
            <a:r>
              <a:rPr lang="fr-CA" sz="1400" b="1" i="0" u="none" strike="noStrike" cap="none">
                <a:solidFill>
                  <a:schemeClr val="accent1"/>
                </a:solidFill>
                <a:latin typeface="Arial"/>
                <a:ea typeface="Arial"/>
                <a:cs typeface="Arial"/>
                <a:sym typeface="Arial"/>
              </a:rPr>
              <a:t>1 (866) 643-2884</a:t>
            </a:r>
            <a:endParaRPr/>
          </a:p>
          <a:p>
            <a:pPr marL="0" marR="0" lvl="0" indent="0" algn="l" rtl="0">
              <a:lnSpc>
                <a:spcPct val="115000"/>
              </a:lnSpc>
              <a:spcBef>
                <a:spcPts val="0"/>
              </a:spcBef>
              <a:spcAft>
                <a:spcPts val="0"/>
              </a:spcAft>
              <a:buNone/>
            </a:pPr>
            <a:endParaRPr sz="1400" b="1" i="0" u="none" strike="noStrike" cap="none">
              <a:solidFill>
                <a:schemeClr val="accent1"/>
              </a:solidFill>
              <a:latin typeface="Arial"/>
              <a:ea typeface="Arial"/>
              <a:cs typeface="Arial"/>
              <a:sym typeface="Arial"/>
            </a:endParaRPr>
          </a:p>
          <a:p>
            <a:pPr marL="0" marR="0" lvl="0" indent="0" algn="l" rtl="0">
              <a:lnSpc>
                <a:spcPct val="115000"/>
              </a:lnSpc>
              <a:spcBef>
                <a:spcPts val="0"/>
              </a:spcBef>
              <a:spcAft>
                <a:spcPts val="0"/>
              </a:spcAft>
              <a:buNone/>
            </a:pPr>
            <a:endParaRPr sz="1400" b="1" i="0" u="none" strike="noStrike" cap="none">
              <a:solidFill>
                <a:schemeClr val="accent1"/>
              </a:solidFill>
              <a:latin typeface="Arial"/>
              <a:ea typeface="Arial"/>
              <a:cs typeface="Arial"/>
              <a:sym typeface="Arial"/>
            </a:endParaRPr>
          </a:p>
          <a:p>
            <a:pPr marL="0" marR="0" lvl="0" indent="0" algn="l" rtl="0">
              <a:lnSpc>
                <a:spcPct val="115000"/>
              </a:lnSpc>
              <a:spcBef>
                <a:spcPts val="0"/>
              </a:spcBef>
              <a:spcAft>
                <a:spcPts val="0"/>
              </a:spcAft>
              <a:buClr>
                <a:schemeClr val="hlink"/>
              </a:buClr>
              <a:buSzPts val="1100"/>
              <a:buFont typeface="Arial"/>
              <a:buNone/>
            </a:pPr>
            <a:r>
              <a:rPr lang="fr-CA" sz="1400" b="1" i="0" u="none" strike="noStrike" cap="none">
                <a:solidFill>
                  <a:schemeClr val="dk1"/>
                </a:solidFill>
                <a:latin typeface="Arial"/>
                <a:ea typeface="Arial"/>
                <a:cs typeface="Arial"/>
                <a:sym typeface="Arial"/>
              </a:rPr>
              <a:t>Économie sociale Laurentides</a:t>
            </a:r>
            <a:endParaRPr/>
          </a:p>
          <a:p>
            <a:pPr marL="0" marR="0" lvl="0" indent="0" algn="l" rtl="0">
              <a:lnSpc>
                <a:spcPct val="115000"/>
              </a:lnSpc>
              <a:spcBef>
                <a:spcPts val="0"/>
              </a:spcBef>
              <a:spcAft>
                <a:spcPts val="0"/>
              </a:spcAft>
              <a:buNone/>
            </a:pPr>
            <a:r>
              <a:rPr lang="fr-CA" sz="1400" b="1" i="0" u="none" strike="noStrike" cap="none">
                <a:solidFill>
                  <a:schemeClr val="lt2"/>
                </a:solidFill>
                <a:latin typeface="Arial"/>
                <a:ea typeface="Arial"/>
                <a:cs typeface="Arial"/>
                <a:sym typeface="Arial"/>
              </a:rPr>
              <a:t>info@economiesocialelaurentides.ca</a:t>
            </a:r>
            <a:endParaRPr sz="1400" b="1" i="0" u="none" strike="noStrike" cap="none">
              <a:solidFill>
                <a:schemeClr val="lt2"/>
              </a:solidFill>
              <a:latin typeface="Arial"/>
              <a:ea typeface="Arial"/>
              <a:cs typeface="Arial"/>
              <a:sym typeface="Arial"/>
            </a:endParaRPr>
          </a:p>
          <a:p>
            <a:pPr marL="0" marR="0" lvl="0" indent="0" algn="l" rtl="0">
              <a:lnSpc>
                <a:spcPct val="115000"/>
              </a:lnSpc>
              <a:spcBef>
                <a:spcPts val="0"/>
              </a:spcBef>
              <a:spcAft>
                <a:spcPts val="0"/>
              </a:spcAft>
              <a:buNone/>
            </a:pPr>
            <a:r>
              <a:rPr lang="fr-CA" sz="1400" b="1" i="0" u="none" strike="noStrike" cap="none">
                <a:solidFill>
                  <a:schemeClr val="accent1"/>
                </a:solidFill>
                <a:latin typeface="Arial"/>
                <a:ea typeface="Arial"/>
                <a:cs typeface="Arial"/>
                <a:sym typeface="Arial"/>
              </a:rPr>
              <a:t>(514) 972-9294</a:t>
            </a:r>
            <a:endParaRPr sz="1400" b="1" i="0" u="none" strike="noStrike" cap="none">
              <a:solidFill>
                <a:schemeClr val="accen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
          <p:cNvSpPr txBox="1"/>
          <p:nvPr/>
        </p:nvSpPr>
        <p:spPr>
          <a:xfrm>
            <a:off x="558800" y="1774425"/>
            <a:ext cx="8559300" cy="42813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1000"/>
              </a:spcBef>
              <a:spcAft>
                <a:spcPts val="0"/>
              </a:spcAft>
              <a:buClr>
                <a:srgbClr val="000000"/>
              </a:buClr>
              <a:buSzPts val="2400"/>
              <a:buFont typeface="Arial"/>
              <a:buNone/>
            </a:pPr>
            <a:endParaRPr sz="2400" b="0" i="0" u="none" strike="noStrike" cap="none">
              <a:solidFill>
                <a:srgbClr val="003366"/>
              </a:solidFill>
              <a:latin typeface="Arial"/>
              <a:ea typeface="Arial"/>
              <a:cs typeface="Arial"/>
              <a:sym typeface="Arial"/>
            </a:endParaRPr>
          </a:p>
          <a:p>
            <a:pPr marL="457200" marR="0" lvl="0" indent="-381000" algn="l" rtl="0">
              <a:lnSpc>
                <a:spcPct val="115000"/>
              </a:lnSpc>
              <a:spcBef>
                <a:spcPts val="1000"/>
              </a:spcBef>
              <a:spcAft>
                <a:spcPts val="0"/>
              </a:spcAft>
              <a:buClr>
                <a:srgbClr val="003366"/>
              </a:buClr>
              <a:buSzPts val="2400"/>
              <a:buFont typeface="Arial"/>
              <a:buAutoNum type="arabicPeriod"/>
            </a:pPr>
            <a:r>
              <a:rPr lang="fr-CA" sz="2000" b="0" i="0" u="none" strike="noStrike" cap="none">
                <a:solidFill>
                  <a:srgbClr val="003366"/>
                </a:solidFill>
                <a:latin typeface="Arial"/>
                <a:ea typeface="Arial"/>
                <a:cs typeface="Arial"/>
                <a:sym typeface="Arial"/>
              </a:rPr>
              <a:t>Les responsabilités municipales vont maintenant bien au-delà du déneigement et de la collecte des ordures. </a:t>
            </a:r>
            <a:endParaRPr sz="2000" b="0" i="0" u="none" strike="noStrike" cap="none">
              <a:solidFill>
                <a:srgbClr val="003366"/>
              </a:solidFill>
              <a:latin typeface="Arial"/>
              <a:ea typeface="Arial"/>
              <a:cs typeface="Arial"/>
              <a:sym typeface="Arial"/>
            </a:endParaRPr>
          </a:p>
          <a:p>
            <a:pPr marL="457200" marR="0" lvl="0" indent="-381000" algn="l" rtl="0">
              <a:lnSpc>
                <a:spcPct val="115000"/>
              </a:lnSpc>
              <a:spcBef>
                <a:spcPts val="1000"/>
              </a:spcBef>
              <a:spcAft>
                <a:spcPts val="0"/>
              </a:spcAft>
              <a:buClr>
                <a:srgbClr val="003366"/>
              </a:buClr>
              <a:buSzPts val="2400"/>
              <a:buFont typeface="Arial"/>
              <a:buAutoNum type="arabicPeriod"/>
            </a:pPr>
            <a:r>
              <a:rPr lang="fr-CA" sz="2000" b="0" i="0" u="none" strike="noStrike" cap="none">
                <a:solidFill>
                  <a:srgbClr val="003366"/>
                </a:solidFill>
                <a:latin typeface="Arial"/>
                <a:ea typeface="Arial"/>
                <a:cs typeface="Arial"/>
                <a:sym typeface="Arial"/>
              </a:rPr>
              <a:t>Les municipalités s’intéressent au développement et manifestent un intérêt pour les outils pouvant les appuyer en ce sens. </a:t>
            </a:r>
            <a:endParaRPr sz="2000" b="0" i="0" u="none" strike="noStrike" cap="none">
              <a:solidFill>
                <a:srgbClr val="003366"/>
              </a:solidFill>
              <a:latin typeface="Arial"/>
              <a:ea typeface="Arial"/>
              <a:cs typeface="Arial"/>
              <a:sym typeface="Arial"/>
            </a:endParaRPr>
          </a:p>
          <a:p>
            <a:pPr marL="457200" marR="0" lvl="0" indent="-381000" algn="l" rtl="0">
              <a:lnSpc>
                <a:spcPct val="115000"/>
              </a:lnSpc>
              <a:spcBef>
                <a:spcPts val="1000"/>
              </a:spcBef>
              <a:spcAft>
                <a:spcPts val="0"/>
              </a:spcAft>
              <a:buClr>
                <a:srgbClr val="003366"/>
              </a:buClr>
              <a:buSzPts val="2400"/>
              <a:buFont typeface="Arial"/>
              <a:buAutoNum type="arabicPeriod"/>
            </a:pPr>
            <a:r>
              <a:rPr lang="fr-CA" sz="2000" b="0" i="0" u="none" strike="noStrike" cap="none">
                <a:solidFill>
                  <a:srgbClr val="003366"/>
                </a:solidFill>
                <a:latin typeface="Arial"/>
                <a:ea typeface="Arial"/>
                <a:cs typeface="Arial"/>
                <a:sym typeface="Arial"/>
              </a:rPr>
              <a:t>Elles disposent de moyens limités. </a:t>
            </a:r>
            <a:endParaRPr sz="2000" b="0" i="0" u="none" strike="noStrike" cap="none">
              <a:solidFill>
                <a:srgbClr val="003366"/>
              </a:solidFill>
              <a:latin typeface="Arial"/>
              <a:ea typeface="Arial"/>
              <a:cs typeface="Arial"/>
              <a:sym typeface="Arial"/>
            </a:endParaRPr>
          </a:p>
          <a:p>
            <a:pPr marL="457200" marR="0" lvl="0" indent="-381000" algn="l" rtl="0">
              <a:lnSpc>
                <a:spcPct val="115000"/>
              </a:lnSpc>
              <a:spcBef>
                <a:spcPts val="1000"/>
              </a:spcBef>
              <a:spcAft>
                <a:spcPts val="0"/>
              </a:spcAft>
              <a:buClr>
                <a:srgbClr val="003366"/>
              </a:buClr>
              <a:buSzPts val="2400"/>
              <a:buFont typeface="Arial"/>
              <a:buAutoNum type="arabicPeriod"/>
            </a:pPr>
            <a:r>
              <a:rPr lang="fr-CA" sz="2000" b="0" i="0" u="none" strike="noStrike" cap="none">
                <a:solidFill>
                  <a:srgbClr val="003366"/>
                </a:solidFill>
                <a:latin typeface="Arial"/>
                <a:ea typeface="Arial"/>
                <a:cs typeface="Arial"/>
                <a:sym typeface="Arial"/>
              </a:rPr>
              <a:t>Une mise en commun des ressources peut répondre aux besoins et aspirations.</a:t>
            </a:r>
            <a:endParaRPr/>
          </a:p>
          <a:p>
            <a:pPr marL="457200" marR="0" lvl="0" indent="-381000" algn="l" rtl="0">
              <a:lnSpc>
                <a:spcPct val="115000"/>
              </a:lnSpc>
              <a:spcBef>
                <a:spcPts val="1000"/>
              </a:spcBef>
              <a:spcAft>
                <a:spcPts val="0"/>
              </a:spcAft>
              <a:buClr>
                <a:srgbClr val="003366"/>
              </a:buClr>
              <a:buSzPts val="2400"/>
              <a:buFont typeface="Arial"/>
              <a:buAutoNum type="arabicPeriod"/>
            </a:pPr>
            <a:r>
              <a:rPr lang="fr-CA" sz="2000" b="0" i="0" u="none" strike="noStrike" cap="none">
                <a:solidFill>
                  <a:srgbClr val="003366"/>
                </a:solidFill>
                <a:latin typeface="Arial"/>
                <a:ea typeface="Arial"/>
                <a:cs typeface="Arial"/>
                <a:sym typeface="Arial"/>
              </a:rPr>
              <a:t>L’économie sociale est un levier d’action pertinent dans la réponse aux besoins des communautés.</a:t>
            </a:r>
            <a:endParaRPr sz="2000" b="0" i="0" u="none" strike="noStrike" cap="none">
              <a:solidFill>
                <a:srgbClr val="003366"/>
              </a:solidFill>
              <a:latin typeface="Arial"/>
              <a:ea typeface="Arial"/>
              <a:cs typeface="Arial"/>
              <a:sym typeface="Arial"/>
            </a:endParaRPr>
          </a:p>
          <a:p>
            <a:pPr marL="457200" marR="0" lvl="0" indent="0" algn="l" rtl="0">
              <a:lnSpc>
                <a:spcPct val="115000"/>
              </a:lnSpc>
              <a:spcBef>
                <a:spcPts val="1000"/>
              </a:spcBef>
              <a:spcAft>
                <a:spcPts val="0"/>
              </a:spcAft>
              <a:buClr>
                <a:srgbClr val="000000"/>
              </a:buClr>
              <a:buSzPts val="2400"/>
              <a:buFont typeface="Arial"/>
              <a:buNone/>
            </a:pPr>
            <a:endParaRPr sz="2400" b="0" i="0" u="none" strike="noStrike" cap="none">
              <a:solidFill>
                <a:srgbClr val="003366"/>
              </a:solidFill>
              <a:highlight>
                <a:srgbClr val="FFFF00"/>
              </a:highlight>
              <a:latin typeface="Arial"/>
              <a:ea typeface="Arial"/>
              <a:cs typeface="Arial"/>
              <a:sym typeface="Arial"/>
            </a:endParaRPr>
          </a:p>
        </p:txBody>
      </p:sp>
      <p:sp>
        <p:nvSpPr>
          <p:cNvPr id="211" name="Google Shape;211;p4"/>
          <p:cNvSpPr txBox="1"/>
          <p:nvPr/>
        </p:nvSpPr>
        <p:spPr>
          <a:xfrm>
            <a:off x="536300" y="671700"/>
            <a:ext cx="7689900" cy="86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fr-CA" sz="3400" b="1" i="0" u="none" strike="noStrike" cap="none">
                <a:solidFill>
                  <a:srgbClr val="003366"/>
                </a:solidFill>
                <a:latin typeface="Verdana"/>
                <a:ea typeface="Verdana"/>
                <a:cs typeface="Verdana"/>
                <a:sym typeface="Verdana"/>
              </a:rPr>
              <a:t>Mise en contexte</a:t>
            </a:r>
            <a:endParaRPr sz="3400" b="0" i="0" u="none" strike="noStrike" cap="none">
              <a:solidFill>
                <a:srgbClr val="003366"/>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a:spLocks noGrp="1"/>
          </p:cNvSpPr>
          <p:nvPr>
            <p:ph type="ctrTitle"/>
          </p:nvPr>
        </p:nvSpPr>
        <p:spPr>
          <a:xfrm>
            <a:off x="504000" y="1737175"/>
            <a:ext cx="8136000" cy="1833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fr-CA" sz="4500" b="1">
                <a:solidFill>
                  <a:srgbClr val="003366"/>
                </a:solidFill>
                <a:latin typeface="Verdana"/>
                <a:ea typeface="Verdana"/>
                <a:cs typeface="Verdana"/>
                <a:sym typeface="Verdana"/>
              </a:rPr>
              <a:t>Pourquoi choisir l’économie sociale?</a:t>
            </a:r>
            <a:endParaRPr sz="4500" i="0" u="none" strike="noStrike" cap="none">
              <a:solidFill>
                <a:srgbClr val="003366"/>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7"/>
          <p:cNvSpPr/>
          <p:nvPr/>
        </p:nvSpPr>
        <p:spPr>
          <a:xfrm>
            <a:off x="518175" y="700650"/>
            <a:ext cx="82455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fr-CA" sz="3000" b="1" i="0" u="none" strike="noStrike" cap="none">
                <a:solidFill>
                  <a:srgbClr val="003366"/>
                </a:solidFill>
                <a:latin typeface="Verdana"/>
                <a:ea typeface="Verdana"/>
                <a:cs typeface="Verdana"/>
                <a:sym typeface="Verdana"/>
              </a:rPr>
              <a:t>Les avantages de l’économie sociale</a:t>
            </a:r>
            <a:endParaRPr sz="3000" b="1" i="0" u="none" strike="noStrike" cap="none">
              <a:solidFill>
                <a:srgbClr val="003366"/>
              </a:solidFill>
              <a:latin typeface="Verdana"/>
              <a:ea typeface="Verdana"/>
              <a:cs typeface="Verdana"/>
              <a:sym typeface="Verdana"/>
            </a:endParaRPr>
          </a:p>
        </p:txBody>
      </p:sp>
      <p:sp>
        <p:nvSpPr>
          <p:cNvPr id="222" name="Google Shape;222;p7"/>
          <p:cNvSpPr txBox="1"/>
          <p:nvPr/>
        </p:nvSpPr>
        <p:spPr>
          <a:xfrm>
            <a:off x="518175" y="1750025"/>
            <a:ext cx="8126700" cy="493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600" b="1" i="0" u="none" strike="noStrike" cap="none">
              <a:solidFill>
                <a:srgbClr val="003366"/>
              </a:solidFill>
              <a:latin typeface="Calibri"/>
              <a:ea typeface="Calibri"/>
              <a:cs typeface="Calibri"/>
              <a:sym typeface="Calibri"/>
            </a:endParaRPr>
          </a:p>
          <a:p>
            <a:pPr marL="457200" marR="0" lvl="0" indent="-374650" algn="l" rtl="0">
              <a:lnSpc>
                <a:spcPct val="150000"/>
              </a:lnSpc>
              <a:spcBef>
                <a:spcPts val="0"/>
              </a:spcBef>
              <a:spcAft>
                <a:spcPts val="0"/>
              </a:spcAft>
              <a:buClr>
                <a:srgbClr val="003366"/>
              </a:buClr>
              <a:buSzPts val="2300"/>
              <a:buFont typeface="Calibri"/>
              <a:buChar char="●"/>
            </a:pPr>
            <a:r>
              <a:rPr lang="fr-CA" sz="2000" b="0" i="0" u="none" strike="noStrike" cap="none">
                <a:solidFill>
                  <a:srgbClr val="003366"/>
                </a:solidFill>
                <a:latin typeface="Arial"/>
                <a:ea typeface="Arial"/>
                <a:cs typeface="Arial"/>
                <a:sym typeface="Arial"/>
              </a:rPr>
              <a:t>Frein à la dévitalisation</a:t>
            </a:r>
            <a:endParaRPr sz="2000" b="0" i="0" u="none" strike="noStrike" cap="none">
              <a:solidFill>
                <a:srgbClr val="003366"/>
              </a:solidFill>
              <a:latin typeface="Arial"/>
              <a:ea typeface="Arial"/>
              <a:cs typeface="Arial"/>
              <a:sym typeface="Arial"/>
            </a:endParaRPr>
          </a:p>
          <a:p>
            <a:pPr marL="457200" marR="0" lvl="0" indent="-374650" algn="l" rtl="0">
              <a:lnSpc>
                <a:spcPct val="150000"/>
              </a:lnSpc>
              <a:spcBef>
                <a:spcPts val="0"/>
              </a:spcBef>
              <a:spcAft>
                <a:spcPts val="0"/>
              </a:spcAft>
              <a:buClr>
                <a:srgbClr val="003366"/>
              </a:buClr>
              <a:buSzPts val="2300"/>
              <a:buFont typeface="Calibri"/>
              <a:buChar char="●"/>
            </a:pPr>
            <a:r>
              <a:rPr lang="fr-CA" sz="2000" b="0" i="0" u="none" strike="noStrike" cap="none">
                <a:solidFill>
                  <a:srgbClr val="003366"/>
                </a:solidFill>
                <a:latin typeface="Arial"/>
                <a:ea typeface="Arial"/>
                <a:cs typeface="Arial"/>
                <a:sym typeface="Arial"/>
              </a:rPr>
              <a:t>Flexibilité</a:t>
            </a:r>
            <a:endParaRPr sz="2000" b="0" i="0" u="none" strike="noStrike" cap="none">
              <a:solidFill>
                <a:srgbClr val="003366"/>
              </a:solidFill>
              <a:latin typeface="Arial"/>
              <a:ea typeface="Arial"/>
              <a:cs typeface="Arial"/>
              <a:sym typeface="Arial"/>
            </a:endParaRPr>
          </a:p>
          <a:p>
            <a:pPr marL="457200" marR="0" lvl="0" indent="-374650" algn="l" rtl="0">
              <a:lnSpc>
                <a:spcPct val="150000"/>
              </a:lnSpc>
              <a:spcBef>
                <a:spcPts val="0"/>
              </a:spcBef>
              <a:spcAft>
                <a:spcPts val="0"/>
              </a:spcAft>
              <a:buClr>
                <a:srgbClr val="003366"/>
              </a:buClr>
              <a:buSzPts val="2300"/>
              <a:buFont typeface="Calibri"/>
              <a:buChar char="●"/>
            </a:pPr>
            <a:r>
              <a:rPr lang="fr-CA" sz="2000" b="0" i="0" u="none" strike="noStrike" cap="none">
                <a:solidFill>
                  <a:srgbClr val="003366"/>
                </a:solidFill>
                <a:latin typeface="Arial"/>
                <a:ea typeface="Arial"/>
                <a:cs typeface="Arial"/>
                <a:sym typeface="Arial"/>
              </a:rPr>
              <a:t>Suscite la participation et la prise en charge POUR, PAR et AVEC la communauté</a:t>
            </a:r>
            <a:endParaRPr sz="2000" b="0" i="0" u="none" strike="noStrike" cap="none">
              <a:solidFill>
                <a:srgbClr val="003366"/>
              </a:solidFill>
              <a:latin typeface="Arial"/>
              <a:ea typeface="Arial"/>
              <a:cs typeface="Arial"/>
              <a:sym typeface="Arial"/>
            </a:endParaRPr>
          </a:p>
          <a:p>
            <a:pPr marL="457200" marR="0" lvl="0" indent="-374650" algn="l" rtl="0">
              <a:lnSpc>
                <a:spcPct val="150000"/>
              </a:lnSpc>
              <a:spcBef>
                <a:spcPts val="0"/>
              </a:spcBef>
              <a:spcAft>
                <a:spcPts val="0"/>
              </a:spcAft>
              <a:buClr>
                <a:srgbClr val="003366"/>
              </a:buClr>
              <a:buSzPts val="2300"/>
              <a:buFont typeface="Calibri"/>
              <a:buChar char="●"/>
            </a:pPr>
            <a:r>
              <a:rPr lang="fr-CA" sz="2000" b="0" i="0" u="none" strike="noStrike" cap="none">
                <a:solidFill>
                  <a:srgbClr val="003366"/>
                </a:solidFill>
                <a:latin typeface="Arial"/>
                <a:ea typeface="Arial"/>
                <a:cs typeface="Arial"/>
                <a:sym typeface="Arial"/>
              </a:rPr>
              <a:t>Offre un cadre de concertation</a:t>
            </a:r>
            <a:endParaRPr sz="2000" b="0" i="0" u="none" strike="noStrike" cap="none">
              <a:solidFill>
                <a:srgbClr val="003366"/>
              </a:solidFill>
              <a:latin typeface="Arial"/>
              <a:ea typeface="Arial"/>
              <a:cs typeface="Arial"/>
              <a:sym typeface="Arial"/>
            </a:endParaRPr>
          </a:p>
          <a:p>
            <a:pPr marL="457200" marR="0" lvl="0" indent="-374650" algn="l" rtl="0">
              <a:lnSpc>
                <a:spcPct val="150000"/>
              </a:lnSpc>
              <a:spcBef>
                <a:spcPts val="0"/>
              </a:spcBef>
              <a:spcAft>
                <a:spcPts val="0"/>
              </a:spcAft>
              <a:buClr>
                <a:srgbClr val="003366"/>
              </a:buClr>
              <a:buSzPts val="2300"/>
              <a:buFont typeface="Calibri"/>
              <a:buChar char="●"/>
            </a:pPr>
            <a:r>
              <a:rPr lang="fr-CA" sz="2000" b="0" i="0" u="none" strike="noStrike" cap="none">
                <a:solidFill>
                  <a:srgbClr val="003366"/>
                </a:solidFill>
                <a:latin typeface="Arial"/>
                <a:ea typeface="Arial"/>
                <a:cs typeface="Arial"/>
                <a:sym typeface="Arial"/>
              </a:rPr>
              <a:t>Multiplie les ressources</a:t>
            </a:r>
            <a:endParaRPr sz="2000" b="0" i="0" u="none" strike="noStrike" cap="none">
              <a:solidFill>
                <a:srgbClr val="003366"/>
              </a:solidFill>
              <a:latin typeface="Arial"/>
              <a:ea typeface="Arial"/>
              <a:cs typeface="Arial"/>
              <a:sym typeface="Arial"/>
            </a:endParaRPr>
          </a:p>
          <a:p>
            <a:pPr marL="457200" marR="0" lvl="0" indent="-374650" algn="l" rtl="0">
              <a:lnSpc>
                <a:spcPct val="150000"/>
              </a:lnSpc>
              <a:spcBef>
                <a:spcPts val="0"/>
              </a:spcBef>
              <a:spcAft>
                <a:spcPts val="0"/>
              </a:spcAft>
              <a:buClr>
                <a:srgbClr val="003366"/>
              </a:buClr>
              <a:buSzPts val="2300"/>
              <a:buFont typeface="Calibri"/>
              <a:buChar char="●"/>
            </a:pPr>
            <a:r>
              <a:rPr lang="fr-CA" sz="2000" b="0" i="0" u="none" strike="noStrike" cap="none">
                <a:solidFill>
                  <a:srgbClr val="003366"/>
                </a:solidFill>
                <a:latin typeface="Arial"/>
                <a:ea typeface="Arial"/>
                <a:cs typeface="Arial"/>
                <a:sym typeface="Arial"/>
              </a:rPr>
              <a:t>Répond à des besoins de nature supralocale</a:t>
            </a:r>
            <a:endParaRPr sz="2000" b="0" i="0" u="none" strike="noStrike" cap="none">
              <a:solidFill>
                <a:srgbClr val="003366"/>
              </a:solidFill>
              <a:latin typeface="Arial"/>
              <a:ea typeface="Arial"/>
              <a:cs typeface="Arial"/>
              <a:sym typeface="Arial"/>
            </a:endParaRPr>
          </a:p>
          <a:p>
            <a:pPr marL="457200" marR="0" lvl="0" indent="-374650" algn="l" rtl="0">
              <a:lnSpc>
                <a:spcPct val="150000"/>
              </a:lnSpc>
              <a:spcBef>
                <a:spcPts val="0"/>
              </a:spcBef>
              <a:spcAft>
                <a:spcPts val="0"/>
              </a:spcAft>
              <a:buClr>
                <a:srgbClr val="003366"/>
              </a:buClr>
              <a:buSzPts val="2300"/>
              <a:buFont typeface="Calibri"/>
              <a:buChar char="●"/>
            </a:pPr>
            <a:r>
              <a:rPr lang="fr-CA" sz="2000" b="0" i="0" u="none" strike="noStrike" cap="none">
                <a:solidFill>
                  <a:srgbClr val="003366"/>
                </a:solidFill>
                <a:latin typeface="Arial"/>
                <a:ea typeface="Arial"/>
                <a:cs typeface="Arial"/>
                <a:sym typeface="Arial"/>
              </a:rPr>
              <a:t>Développement d’un savoir-faire</a:t>
            </a:r>
            <a:endParaRPr/>
          </a:p>
          <a:p>
            <a:pPr marL="457200" marR="0" lvl="0" indent="-374650" algn="l" rtl="0">
              <a:lnSpc>
                <a:spcPct val="150000"/>
              </a:lnSpc>
              <a:spcBef>
                <a:spcPts val="0"/>
              </a:spcBef>
              <a:spcAft>
                <a:spcPts val="0"/>
              </a:spcAft>
              <a:buClr>
                <a:srgbClr val="003366"/>
              </a:buClr>
              <a:buSzPts val="2300"/>
              <a:buFont typeface="Calibri"/>
              <a:buChar char="●"/>
            </a:pPr>
            <a:r>
              <a:rPr lang="fr-CA" sz="2000" b="0" i="0" u="none" strike="noStrike" cap="none">
                <a:solidFill>
                  <a:srgbClr val="003366"/>
                </a:solidFill>
                <a:latin typeface="Arial"/>
                <a:ea typeface="Arial"/>
                <a:cs typeface="Arial"/>
                <a:sym typeface="Arial"/>
              </a:rPr>
              <a:t>Développement de nouvelles activités économiques</a:t>
            </a:r>
            <a:endParaRPr sz="2000" b="0" i="0" u="none" strike="noStrike" cap="none">
              <a:solidFill>
                <a:srgbClr val="003366"/>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a1a7983805_0_0"/>
          <p:cNvSpPr txBox="1">
            <a:spLocks noGrp="1"/>
          </p:cNvSpPr>
          <p:nvPr>
            <p:ph type="ctrTitle"/>
          </p:nvPr>
        </p:nvSpPr>
        <p:spPr>
          <a:xfrm>
            <a:off x="504000" y="1737175"/>
            <a:ext cx="8136000" cy="1833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fr-CA" sz="4500" b="1">
                <a:solidFill>
                  <a:srgbClr val="003366"/>
                </a:solidFill>
                <a:latin typeface="Verdana"/>
                <a:ea typeface="Verdana"/>
                <a:cs typeface="Verdana"/>
                <a:sym typeface="Verdana"/>
              </a:rPr>
              <a:t>Comprendre </a:t>
            </a:r>
            <a:endParaRPr sz="4500" b="1">
              <a:solidFill>
                <a:srgbClr val="003366"/>
              </a:solidFill>
              <a:latin typeface="Verdana"/>
              <a:ea typeface="Verdana"/>
              <a:cs typeface="Verdana"/>
              <a:sym typeface="Verdana"/>
            </a:endParaRPr>
          </a:p>
          <a:p>
            <a:pPr marL="0" marR="0" lvl="0" indent="0" algn="l" rtl="0">
              <a:lnSpc>
                <a:spcPct val="90000"/>
              </a:lnSpc>
              <a:spcBef>
                <a:spcPts val="0"/>
              </a:spcBef>
              <a:spcAft>
                <a:spcPts val="0"/>
              </a:spcAft>
              <a:buClr>
                <a:schemeClr val="lt1"/>
              </a:buClr>
              <a:buSzPts val="3600"/>
              <a:buFont typeface="Calibri"/>
              <a:buNone/>
            </a:pPr>
            <a:r>
              <a:rPr lang="fr-CA" sz="4500" b="1">
                <a:solidFill>
                  <a:srgbClr val="003366"/>
                </a:solidFill>
                <a:latin typeface="Verdana"/>
                <a:ea typeface="Verdana"/>
                <a:cs typeface="Verdana"/>
                <a:sym typeface="Verdana"/>
              </a:rPr>
              <a:t>l’économie sociale</a:t>
            </a:r>
            <a:endParaRPr sz="4500" i="0" u="none" strike="noStrike" cap="none">
              <a:solidFill>
                <a:srgbClr val="003366"/>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Google Shape;233;p10"/>
          <p:cNvGrpSpPr/>
          <p:nvPr/>
        </p:nvGrpSpPr>
        <p:grpSpPr>
          <a:xfrm>
            <a:off x="13986700" y="-1834825"/>
            <a:ext cx="12192000" cy="9144000"/>
            <a:chOff x="0" y="-2286000"/>
            <a:chExt cx="12192000" cy="9144000"/>
          </a:xfrm>
        </p:grpSpPr>
        <p:pic>
          <p:nvPicPr>
            <p:cNvPr id="234" name="Google Shape;234;p10" descr="CDROL_PP_2-02.png"/>
            <p:cNvPicPr preferRelativeResize="0"/>
            <p:nvPr/>
          </p:nvPicPr>
          <p:blipFill rotWithShape="1">
            <a:blip r:embed="rId3">
              <a:alphaModFix/>
            </a:blip>
            <a:srcRect/>
            <a:stretch/>
          </p:blipFill>
          <p:spPr>
            <a:xfrm>
              <a:off x="0" y="-2286000"/>
              <a:ext cx="12192000" cy="9144000"/>
            </a:xfrm>
            <a:prstGeom prst="rect">
              <a:avLst/>
            </a:prstGeom>
            <a:noFill/>
            <a:ln>
              <a:noFill/>
            </a:ln>
          </p:spPr>
        </p:pic>
        <p:pic>
          <p:nvPicPr>
            <p:cNvPr id="235" name="Google Shape;235;p10" descr="CDROL_PP_2-02.png"/>
            <p:cNvPicPr preferRelativeResize="0"/>
            <p:nvPr/>
          </p:nvPicPr>
          <p:blipFill rotWithShape="1">
            <a:blip r:embed="rId3">
              <a:alphaModFix/>
            </a:blip>
            <a:srcRect r="60312" b="66250"/>
            <a:stretch/>
          </p:blipFill>
          <p:spPr>
            <a:xfrm rot="10800000">
              <a:off x="7353301" y="3771903"/>
              <a:ext cx="4838699" cy="3086097"/>
            </a:xfrm>
            <a:prstGeom prst="rect">
              <a:avLst/>
            </a:prstGeom>
            <a:noFill/>
            <a:ln>
              <a:noFill/>
            </a:ln>
          </p:spPr>
        </p:pic>
        <p:pic>
          <p:nvPicPr>
            <p:cNvPr id="236" name="Google Shape;236;p10"/>
            <p:cNvPicPr preferRelativeResize="0"/>
            <p:nvPr/>
          </p:nvPicPr>
          <p:blipFill rotWithShape="1">
            <a:blip r:embed="rId4">
              <a:alphaModFix/>
            </a:blip>
            <a:srcRect/>
            <a:stretch/>
          </p:blipFill>
          <p:spPr>
            <a:xfrm>
              <a:off x="10586125" y="5295900"/>
              <a:ext cx="1351126" cy="1371600"/>
            </a:xfrm>
            <a:prstGeom prst="rect">
              <a:avLst/>
            </a:prstGeom>
            <a:noFill/>
            <a:ln>
              <a:noFill/>
            </a:ln>
          </p:spPr>
        </p:pic>
      </p:grpSp>
      <p:sp>
        <p:nvSpPr>
          <p:cNvPr id="237" name="Google Shape;237;p10"/>
          <p:cNvSpPr/>
          <p:nvPr/>
        </p:nvSpPr>
        <p:spPr>
          <a:xfrm>
            <a:off x="689761" y="2090106"/>
            <a:ext cx="6096000" cy="267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3366"/>
              </a:buClr>
              <a:buSzPts val="3000"/>
              <a:buFont typeface="Calibri"/>
              <a:buChar char="•"/>
            </a:pPr>
            <a:r>
              <a:rPr lang="fr-CA" sz="3000" b="0" i="0" u="none" strike="noStrike" cap="none">
                <a:solidFill>
                  <a:srgbClr val="003366"/>
                </a:solidFill>
                <a:latin typeface="Arial"/>
                <a:ea typeface="Arial"/>
                <a:cs typeface="Arial"/>
                <a:sym typeface="Arial"/>
              </a:rPr>
              <a:t>Pilier gouvernemental</a:t>
            </a:r>
            <a:endParaRPr sz="3000" b="0" i="0" u="none" strike="noStrike" cap="none">
              <a:solidFill>
                <a:srgbClr val="003366"/>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3000"/>
              <a:buFont typeface="Arial"/>
              <a:buNone/>
            </a:pPr>
            <a:endParaRPr sz="3000" b="0" i="0" u="none" strike="noStrike" cap="none">
              <a:solidFill>
                <a:srgbClr val="003366"/>
              </a:solidFill>
              <a:latin typeface="Arial"/>
              <a:ea typeface="Arial"/>
              <a:cs typeface="Arial"/>
              <a:sym typeface="Arial"/>
            </a:endParaRPr>
          </a:p>
          <a:p>
            <a:pPr marL="342900" marR="0" lvl="0" indent="-342900" algn="l" rtl="0">
              <a:lnSpc>
                <a:spcPct val="100000"/>
              </a:lnSpc>
              <a:spcBef>
                <a:spcPts val="0"/>
              </a:spcBef>
              <a:spcAft>
                <a:spcPts val="0"/>
              </a:spcAft>
              <a:buClr>
                <a:srgbClr val="003366"/>
              </a:buClr>
              <a:buSzPts val="3000"/>
              <a:buFont typeface="Calibri"/>
              <a:buChar char="•"/>
            </a:pPr>
            <a:r>
              <a:rPr lang="fr-CA" sz="3000" b="0" i="0" u="none" strike="noStrike" cap="none">
                <a:solidFill>
                  <a:srgbClr val="003366"/>
                </a:solidFill>
                <a:latin typeface="Arial"/>
                <a:ea typeface="Arial"/>
                <a:cs typeface="Arial"/>
                <a:sym typeface="Arial"/>
              </a:rPr>
              <a:t>Pilier privé</a:t>
            </a:r>
            <a:endParaRPr sz="3000" b="0" i="0" u="none" strike="noStrike" cap="none">
              <a:solidFill>
                <a:srgbClr val="003366"/>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3000"/>
              <a:buFont typeface="Arial"/>
              <a:buNone/>
            </a:pPr>
            <a:endParaRPr sz="3000" b="0" i="0" u="none" strike="noStrike" cap="none">
              <a:solidFill>
                <a:srgbClr val="003366"/>
              </a:solidFill>
              <a:latin typeface="Arial"/>
              <a:ea typeface="Arial"/>
              <a:cs typeface="Arial"/>
              <a:sym typeface="Arial"/>
            </a:endParaRPr>
          </a:p>
          <a:p>
            <a:pPr marL="342900" marR="0" lvl="0" indent="-342900" algn="l" rtl="0">
              <a:lnSpc>
                <a:spcPct val="100000"/>
              </a:lnSpc>
              <a:spcBef>
                <a:spcPts val="0"/>
              </a:spcBef>
              <a:spcAft>
                <a:spcPts val="0"/>
              </a:spcAft>
              <a:buClr>
                <a:srgbClr val="003366"/>
              </a:buClr>
              <a:buSzPts val="3000"/>
              <a:buFont typeface="Calibri"/>
              <a:buChar char="•"/>
            </a:pPr>
            <a:r>
              <a:rPr lang="fr-CA" sz="3000" b="1" i="0" u="none" strike="noStrike" cap="none">
                <a:solidFill>
                  <a:srgbClr val="003366"/>
                </a:solidFill>
                <a:latin typeface="Arial"/>
                <a:ea typeface="Arial"/>
                <a:cs typeface="Arial"/>
                <a:sym typeface="Arial"/>
              </a:rPr>
              <a:t>Pilier collectif</a:t>
            </a:r>
            <a:endParaRPr sz="3000" b="0" i="0" u="none" strike="noStrike" cap="none">
              <a:solidFill>
                <a:srgbClr val="003366"/>
              </a:solidFill>
              <a:latin typeface="Arial"/>
              <a:ea typeface="Arial"/>
              <a:cs typeface="Arial"/>
              <a:sym typeface="Arial"/>
            </a:endParaRPr>
          </a:p>
        </p:txBody>
      </p:sp>
      <p:sp>
        <p:nvSpPr>
          <p:cNvPr id="238" name="Google Shape;238;p10"/>
          <p:cNvSpPr/>
          <p:nvPr/>
        </p:nvSpPr>
        <p:spPr>
          <a:xfrm>
            <a:off x="506525" y="316675"/>
            <a:ext cx="6978000" cy="106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Calibri"/>
              <a:buNone/>
            </a:pPr>
            <a:r>
              <a:rPr lang="fr-CA" sz="3100" b="1" i="0" u="none" strike="noStrike" cap="none">
                <a:solidFill>
                  <a:srgbClr val="003366"/>
                </a:solidFill>
                <a:latin typeface="Verdana"/>
                <a:ea typeface="Verdana"/>
                <a:cs typeface="Verdana"/>
                <a:sym typeface="Verdana"/>
              </a:rPr>
              <a:t>Rééquilibrage des trois piliers de l'économie</a:t>
            </a:r>
            <a:endParaRPr sz="3100" b="1" i="0" u="none" strike="noStrike" cap="none">
              <a:solidFill>
                <a:srgbClr val="003366"/>
              </a:solidFill>
              <a:latin typeface="Verdana"/>
              <a:ea typeface="Verdana"/>
              <a:cs typeface="Verdana"/>
              <a:sym typeface="Verdana"/>
            </a:endParaRPr>
          </a:p>
        </p:txBody>
      </p:sp>
      <p:pic>
        <p:nvPicPr>
          <p:cNvPr id="239" name="Google Shape;239;p10"/>
          <p:cNvPicPr preferRelativeResize="0"/>
          <p:nvPr/>
        </p:nvPicPr>
        <p:blipFill rotWithShape="1">
          <a:blip r:embed="rId5">
            <a:alphaModFix/>
          </a:blip>
          <a:srcRect/>
          <a:stretch/>
        </p:blipFill>
        <p:spPr>
          <a:xfrm>
            <a:off x="5186500" y="2090100"/>
            <a:ext cx="2297952" cy="2491400"/>
          </a:xfrm>
          <a:prstGeom prst="rect">
            <a:avLst/>
          </a:prstGeom>
          <a:noFill/>
          <a:ln>
            <a:noFill/>
          </a:ln>
        </p:spPr>
      </p:pic>
      <p:sp>
        <p:nvSpPr>
          <p:cNvPr id="240" name="Google Shape;240;p10"/>
          <p:cNvSpPr txBox="1"/>
          <p:nvPr/>
        </p:nvSpPr>
        <p:spPr>
          <a:xfrm>
            <a:off x="689750" y="5083775"/>
            <a:ext cx="6362700" cy="1063800"/>
          </a:xfrm>
          <a:prstGeom prst="rect">
            <a:avLst/>
          </a:prstGeom>
          <a:noFill/>
          <a:ln>
            <a:noFill/>
          </a:ln>
        </p:spPr>
        <p:txBody>
          <a:bodyPr spcFirstLastPara="1" wrap="square" lIns="91425" tIns="91425" rIns="91425" bIns="91425" anchor="t" anchorCtr="0">
            <a:noAutofit/>
          </a:bodyPr>
          <a:lstStyle/>
          <a:p>
            <a:pPr marL="628650" marR="0" lvl="0" indent="-628650" algn="l" rtl="0">
              <a:lnSpc>
                <a:spcPct val="100000"/>
              </a:lnSpc>
              <a:spcBef>
                <a:spcPts val="0"/>
              </a:spcBef>
              <a:spcAft>
                <a:spcPts val="0"/>
              </a:spcAft>
              <a:buClr>
                <a:srgbClr val="000000"/>
              </a:buClr>
              <a:buSzPts val="2600"/>
              <a:buFont typeface="Arial"/>
              <a:buNone/>
            </a:pPr>
            <a:r>
              <a:rPr lang="fr-CA" sz="2600" b="0" i="1" u="none" strike="noStrike" cap="none">
                <a:solidFill>
                  <a:srgbClr val="7F6000"/>
                </a:solidFill>
                <a:latin typeface="Arial"/>
                <a:ea typeface="Arial"/>
                <a:cs typeface="Arial"/>
                <a:sym typeface="Arial"/>
              </a:rPr>
              <a:t>Changement de réflexe…</a:t>
            </a:r>
            <a:endParaRPr sz="2600" b="0" i="0" u="none" strike="noStrike" cap="none">
              <a:solidFill>
                <a:srgbClr val="7F6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1"/>
          <p:cNvSpPr txBox="1"/>
          <p:nvPr/>
        </p:nvSpPr>
        <p:spPr>
          <a:xfrm>
            <a:off x="491275" y="738743"/>
            <a:ext cx="7933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fr-CA" sz="3200" b="1" i="0" u="none" strike="noStrike" cap="none">
                <a:solidFill>
                  <a:srgbClr val="003366"/>
                </a:solidFill>
                <a:latin typeface="Verdana"/>
                <a:ea typeface="Verdana"/>
                <a:cs typeface="Verdana"/>
                <a:sym typeface="Verdana"/>
              </a:rPr>
              <a:t>Principes de l'économie sociales</a:t>
            </a:r>
            <a:endParaRPr sz="3200" b="1" i="0" u="none" strike="noStrike" cap="none">
              <a:solidFill>
                <a:srgbClr val="003366"/>
              </a:solidFill>
              <a:latin typeface="Verdana"/>
              <a:ea typeface="Verdana"/>
              <a:cs typeface="Verdana"/>
              <a:sym typeface="Verdana"/>
            </a:endParaRPr>
          </a:p>
        </p:txBody>
      </p:sp>
      <p:sp>
        <p:nvSpPr>
          <p:cNvPr id="246" name="Google Shape;246;p11"/>
          <p:cNvSpPr txBox="1"/>
          <p:nvPr/>
        </p:nvSpPr>
        <p:spPr>
          <a:xfrm>
            <a:off x="627900" y="2025750"/>
            <a:ext cx="7773600" cy="4070400"/>
          </a:xfrm>
          <a:prstGeom prst="rect">
            <a:avLst/>
          </a:prstGeom>
          <a:noFill/>
          <a:ln>
            <a:noFill/>
          </a:ln>
        </p:spPr>
        <p:txBody>
          <a:bodyPr spcFirstLastPara="1" wrap="square" lIns="91425" tIns="91425" rIns="91425" bIns="91425" anchor="t" anchorCtr="0">
            <a:normAutofit fontScale="55000" lnSpcReduction="20000"/>
          </a:bodyPr>
          <a:lstStyle/>
          <a:p>
            <a:pPr marL="0" marR="0" lvl="0" indent="0" algn="l" rtl="0">
              <a:lnSpc>
                <a:spcPct val="100000"/>
              </a:lnSpc>
              <a:spcBef>
                <a:spcPts val="0"/>
              </a:spcBef>
              <a:spcAft>
                <a:spcPts val="0"/>
              </a:spcAft>
              <a:buClr>
                <a:srgbClr val="000000"/>
              </a:buClr>
              <a:buSzPct val="65098"/>
              <a:buFont typeface="Arial"/>
              <a:buNone/>
            </a:pPr>
            <a:r>
              <a:rPr lang="fr-CA" sz="3684" b="1" i="0" u="none" strike="noStrike" cap="none">
                <a:solidFill>
                  <a:srgbClr val="003366"/>
                </a:solidFill>
                <a:latin typeface="Verdana"/>
                <a:ea typeface="Verdana"/>
                <a:cs typeface="Verdana"/>
                <a:sym typeface="Verdana"/>
              </a:rPr>
              <a:t>Les 6 principes</a:t>
            </a:r>
            <a:endParaRPr sz="3684" b="1" i="0" u="none" strike="noStrike" cap="none">
              <a:solidFill>
                <a:srgbClr val="003366"/>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ct val="131250"/>
              <a:buFont typeface="Arial"/>
              <a:buNone/>
            </a:pPr>
            <a:endParaRPr sz="1828" b="1" i="0" u="none" strike="noStrike" cap="none">
              <a:solidFill>
                <a:srgbClr val="003366"/>
              </a:solidFill>
              <a:latin typeface="Verdana"/>
              <a:ea typeface="Verdana"/>
              <a:cs typeface="Verdana"/>
              <a:sym typeface="Verdana"/>
            </a:endParaRPr>
          </a:p>
          <a:p>
            <a:pPr marL="914400" marR="0" lvl="0" indent="-347344" algn="l" rtl="0">
              <a:lnSpc>
                <a:spcPct val="150000"/>
              </a:lnSpc>
              <a:spcBef>
                <a:spcPts val="0"/>
              </a:spcBef>
              <a:spcAft>
                <a:spcPts val="0"/>
              </a:spcAft>
              <a:buClr>
                <a:srgbClr val="003366"/>
              </a:buClr>
              <a:buSzPct val="100000"/>
              <a:buFont typeface="Verdana"/>
              <a:buAutoNum type="arabicPeriod"/>
            </a:pPr>
            <a:r>
              <a:rPr lang="fr-CA" sz="3400" b="0" i="0" u="none" strike="noStrike" cap="none">
                <a:solidFill>
                  <a:srgbClr val="003366"/>
                </a:solidFill>
                <a:latin typeface="Verdana"/>
                <a:ea typeface="Verdana"/>
                <a:cs typeface="Verdana"/>
                <a:sym typeface="Verdana"/>
              </a:rPr>
              <a:t>Réponse aux besoins des membres de la collectivité</a:t>
            </a:r>
            <a:endParaRPr sz="3400" b="0" i="0" u="none" strike="noStrike" cap="none">
              <a:solidFill>
                <a:srgbClr val="003366"/>
              </a:solidFill>
              <a:latin typeface="Verdana"/>
              <a:ea typeface="Verdana"/>
              <a:cs typeface="Verdana"/>
              <a:sym typeface="Verdana"/>
            </a:endParaRPr>
          </a:p>
          <a:p>
            <a:pPr marL="914400" marR="0" lvl="0" indent="-347344" algn="l" rtl="0">
              <a:lnSpc>
                <a:spcPct val="150000"/>
              </a:lnSpc>
              <a:spcBef>
                <a:spcPts val="0"/>
              </a:spcBef>
              <a:spcAft>
                <a:spcPts val="0"/>
              </a:spcAft>
              <a:buClr>
                <a:srgbClr val="003366"/>
              </a:buClr>
              <a:buSzPct val="100000"/>
              <a:buFont typeface="Verdana"/>
              <a:buAutoNum type="arabicPeriod"/>
            </a:pPr>
            <a:r>
              <a:rPr lang="fr-CA" sz="3400" b="0" i="0" u="none" strike="noStrike" cap="none">
                <a:solidFill>
                  <a:srgbClr val="003366"/>
                </a:solidFill>
                <a:latin typeface="Verdana"/>
                <a:ea typeface="Verdana"/>
                <a:cs typeface="Verdana"/>
                <a:sym typeface="Verdana"/>
              </a:rPr>
              <a:t>Autonomie et indépendance</a:t>
            </a:r>
            <a:endParaRPr sz="3400" b="0" i="0" u="none" strike="noStrike" cap="none">
              <a:solidFill>
                <a:srgbClr val="003366"/>
              </a:solidFill>
              <a:latin typeface="Verdana"/>
              <a:ea typeface="Verdana"/>
              <a:cs typeface="Verdana"/>
              <a:sym typeface="Verdana"/>
            </a:endParaRPr>
          </a:p>
          <a:p>
            <a:pPr marL="914400" marR="0" lvl="0" indent="-347344" algn="l" rtl="0">
              <a:lnSpc>
                <a:spcPct val="150000"/>
              </a:lnSpc>
              <a:spcBef>
                <a:spcPts val="0"/>
              </a:spcBef>
              <a:spcAft>
                <a:spcPts val="0"/>
              </a:spcAft>
              <a:buClr>
                <a:srgbClr val="003366"/>
              </a:buClr>
              <a:buSzPct val="100000"/>
              <a:buFont typeface="Verdana"/>
              <a:buAutoNum type="arabicPeriod"/>
            </a:pPr>
            <a:r>
              <a:rPr lang="fr-CA" sz="3400" b="0" i="0" u="none" strike="noStrike" cap="none">
                <a:solidFill>
                  <a:srgbClr val="003366"/>
                </a:solidFill>
                <a:latin typeface="Verdana"/>
                <a:ea typeface="Verdana"/>
                <a:cs typeface="Verdana"/>
                <a:sym typeface="Verdana"/>
              </a:rPr>
              <a:t>Gouvernance démocratique</a:t>
            </a:r>
            <a:endParaRPr sz="3400" b="0" i="0" u="none" strike="noStrike" cap="none">
              <a:solidFill>
                <a:srgbClr val="003366"/>
              </a:solidFill>
              <a:latin typeface="Verdana"/>
              <a:ea typeface="Verdana"/>
              <a:cs typeface="Verdana"/>
              <a:sym typeface="Verdana"/>
            </a:endParaRPr>
          </a:p>
          <a:p>
            <a:pPr marL="914400" marR="0" lvl="0" indent="-347344" algn="l" rtl="0">
              <a:lnSpc>
                <a:spcPct val="150000"/>
              </a:lnSpc>
              <a:spcBef>
                <a:spcPts val="0"/>
              </a:spcBef>
              <a:spcAft>
                <a:spcPts val="0"/>
              </a:spcAft>
              <a:buClr>
                <a:srgbClr val="003366"/>
              </a:buClr>
              <a:buSzPct val="100000"/>
              <a:buFont typeface="Verdana"/>
              <a:buAutoNum type="arabicPeriod"/>
            </a:pPr>
            <a:r>
              <a:rPr lang="fr-CA" sz="3400" b="0" i="0" u="none" strike="noStrike" cap="none">
                <a:solidFill>
                  <a:srgbClr val="003366"/>
                </a:solidFill>
                <a:latin typeface="Verdana"/>
                <a:ea typeface="Verdana"/>
                <a:cs typeface="Verdana"/>
                <a:sym typeface="Verdana"/>
              </a:rPr>
              <a:t>Aspiration à la viabilité économique</a:t>
            </a:r>
            <a:endParaRPr sz="3400" b="0" i="0" u="none" strike="noStrike" cap="none">
              <a:solidFill>
                <a:srgbClr val="003366"/>
              </a:solidFill>
              <a:latin typeface="Verdana"/>
              <a:ea typeface="Verdana"/>
              <a:cs typeface="Verdana"/>
              <a:sym typeface="Verdana"/>
            </a:endParaRPr>
          </a:p>
          <a:p>
            <a:pPr marL="914400" marR="0" lvl="0" indent="-347344" algn="l" rtl="0">
              <a:lnSpc>
                <a:spcPct val="150000"/>
              </a:lnSpc>
              <a:spcBef>
                <a:spcPts val="0"/>
              </a:spcBef>
              <a:spcAft>
                <a:spcPts val="0"/>
              </a:spcAft>
              <a:buClr>
                <a:srgbClr val="003366"/>
              </a:buClr>
              <a:buSzPct val="100000"/>
              <a:buFont typeface="Verdana"/>
              <a:buAutoNum type="arabicPeriod"/>
            </a:pPr>
            <a:r>
              <a:rPr lang="fr-CA" sz="3400" b="0" i="0" u="none" strike="noStrike" cap="none">
                <a:solidFill>
                  <a:srgbClr val="003366"/>
                </a:solidFill>
                <a:latin typeface="Verdana"/>
                <a:ea typeface="Verdana"/>
                <a:cs typeface="Verdana"/>
                <a:sym typeface="Verdana"/>
              </a:rPr>
              <a:t>Distribution limitée ou interdite des surplus</a:t>
            </a:r>
            <a:endParaRPr sz="3400" b="0" i="0" u="none" strike="noStrike" cap="none">
              <a:solidFill>
                <a:srgbClr val="003366"/>
              </a:solidFill>
              <a:latin typeface="Verdana"/>
              <a:ea typeface="Verdana"/>
              <a:cs typeface="Verdana"/>
              <a:sym typeface="Verdana"/>
            </a:endParaRPr>
          </a:p>
          <a:p>
            <a:pPr marL="914400" marR="0" lvl="0" indent="-347344" algn="l" rtl="0">
              <a:lnSpc>
                <a:spcPct val="150000"/>
              </a:lnSpc>
              <a:spcBef>
                <a:spcPts val="0"/>
              </a:spcBef>
              <a:spcAft>
                <a:spcPts val="0"/>
              </a:spcAft>
              <a:buClr>
                <a:srgbClr val="003366"/>
              </a:buClr>
              <a:buSzPct val="100000"/>
              <a:buFont typeface="Calibri"/>
              <a:buAutoNum type="arabicPeriod"/>
            </a:pPr>
            <a:r>
              <a:rPr lang="fr-CA" sz="3400" b="0" i="0" u="none" strike="noStrike" cap="none">
                <a:solidFill>
                  <a:srgbClr val="003366"/>
                </a:solidFill>
                <a:latin typeface="Verdana"/>
                <a:ea typeface="Verdana"/>
                <a:cs typeface="Verdana"/>
                <a:sym typeface="Verdana"/>
              </a:rPr>
              <a:t>Distribution limitée du reliquat en cas de dissolution </a:t>
            </a:r>
            <a:endParaRPr sz="3400" b="0" i="0" u="none" strike="noStrike" cap="none">
              <a:solidFill>
                <a:srgbClr val="003366"/>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ct val="100000"/>
              <a:buFont typeface="Arial"/>
              <a:buNone/>
            </a:pPr>
            <a:endParaRPr sz="1400" b="0" i="0" u="none" strike="noStrike" cap="none">
              <a:solidFill>
                <a:srgbClr val="003366"/>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ct val="99949"/>
              <a:buFont typeface="Arial"/>
              <a:buNone/>
            </a:pPr>
            <a:r>
              <a:rPr lang="fr-CA" sz="1970" b="0" i="0" u="none" strike="noStrike" cap="none">
                <a:solidFill>
                  <a:srgbClr val="003366"/>
                </a:solidFill>
                <a:latin typeface="Verdana"/>
                <a:ea typeface="Verdana"/>
                <a:cs typeface="Verdana"/>
                <a:sym typeface="Verdana"/>
              </a:rPr>
              <a:t>Source : Loi sur l’économie sociale (E-1.1.1)</a:t>
            </a:r>
            <a:endParaRPr sz="2171" b="0" i="0" u="none" strike="noStrike" cap="none">
              <a:solidFill>
                <a:srgbClr val="003366"/>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2"/>
          <p:cNvSpPr txBox="1"/>
          <p:nvPr/>
        </p:nvSpPr>
        <p:spPr>
          <a:xfrm>
            <a:off x="514350" y="433950"/>
            <a:ext cx="82497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fr-CA" sz="3000" b="1" i="0" u="none" strike="noStrike" cap="none">
                <a:solidFill>
                  <a:srgbClr val="003366"/>
                </a:solidFill>
                <a:latin typeface="Verdana"/>
                <a:ea typeface="Verdana"/>
                <a:cs typeface="Verdana"/>
                <a:sym typeface="Verdana"/>
              </a:rPr>
              <a:t>Définition d'une entreprise d'économie sociale</a:t>
            </a:r>
            <a:endParaRPr sz="3300" b="0" i="0" u="none" strike="noStrike" cap="none">
              <a:solidFill>
                <a:srgbClr val="003366"/>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3366"/>
              </a:solidFill>
              <a:latin typeface="Verdana"/>
              <a:ea typeface="Verdana"/>
              <a:cs typeface="Verdana"/>
              <a:sym typeface="Verdana"/>
            </a:endParaRPr>
          </a:p>
        </p:txBody>
      </p:sp>
      <p:sp>
        <p:nvSpPr>
          <p:cNvPr id="252" name="Google Shape;252;p12"/>
          <p:cNvSpPr txBox="1"/>
          <p:nvPr/>
        </p:nvSpPr>
        <p:spPr>
          <a:xfrm>
            <a:off x="514350" y="1929000"/>
            <a:ext cx="7578000" cy="38043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600"/>
              </a:spcBef>
              <a:spcAft>
                <a:spcPts val="0"/>
              </a:spcAft>
              <a:buClr>
                <a:srgbClr val="000000"/>
              </a:buClr>
              <a:buSzPts val="2400"/>
              <a:buFont typeface="Arial"/>
              <a:buNone/>
            </a:pPr>
            <a:r>
              <a:rPr lang="fr-CA" sz="2500" b="0" i="0" u="none" strike="noStrike" cap="none">
                <a:solidFill>
                  <a:srgbClr val="003366"/>
                </a:solidFill>
                <a:latin typeface="Arial"/>
                <a:ea typeface="Arial"/>
                <a:cs typeface="Arial"/>
                <a:sym typeface="Arial"/>
              </a:rPr>
              <a:t>Une entreprise dont les activités consistent notamment en la vente ou l’échange de biens ou de services et qui est exploitée, conformément aux 6 principes, par une coopérative ou un OBNL.</a:t>
            </a:r>
            <a:endParaRPr sz="2500" b="0" i="0" u="none" strike="noStrike" cap="none">
              <a:solidFill>
                <a:srgbClr val="00336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hème Office">
  <a:themeElements>
    <a:clrScheme name="Palette de couleurs 1">
      <a:dk1>
        <a:srgbClr val="121E34"/>
      </a:dk1>
      <a:lt1>
        <a:srgbClr val="FFFFFF"/>
      </a:lt1>
      <a:dk2>
        <a:srgbClr val="14325D"/>
      </a:dk2>
      <a:lt2>
        <a:srgbClr val="43A7B5"/>
      </a:lt2>
      <a:accent1>
        <a:srgbClr val="E68D31"/>
      </a:accent1>
      <a:accent2>
        <a:srgbClr val="D4436F"/>
      </a:accent2>
      <a:accent3>
        <a:srgbClr val="131C45"/>
      </a:accent3>
      <a:accent4>
        <a:srgbClr val="76CDE6"/>
      </a:accent4>
      <a:accent5>
        <a:srgbClr val="E9B66F"/>
      </a:accent5>
      <a:accent6>
        <a:srgbClr val="D46083"/>
      </a:accent6>
      <a:hlink>
        <a:srgbClr val="FFFFF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1952</Words>
  <Application>Microsoft Office PowerPoint</Application>
  <PresentationFormat>Affichage à l'écran (4:3)</PresentationFormat>
  <Paragraphs>259</Paragraphs>
  <Slides>21</Slides>
  <Notes>21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Roboto</vt:lpstr>
      <vt:lpstr>Arial</vt:lpstr>
      <vt:lpstr>Roboto Medium</vt:lpstr>
      <vt:lpstr>Verdana</vt:lpstr>
      <vt:lpstr>Calibri</vt:lpstr>
      <vt:lpstr>Thème Office</vt:lpstr>
      <vt:lpstr>Thème Office</vt:lpstr>
      <vt:lpstr>Présentation PowerPoint</vt:lpstr>
      <vt:lpstr>Présentation PowerPoint</vt:lpstr>
      <vt:lpstr>Présentation PowerPoint</vt:lpstr>
      <vt:lpstr>Pourquoi choisir l’économie sociale?</vt:lpstr>
      <vt:lpstr>Présentation PowerPoint</vt:lpstr>
      <vt:lpstr>Comprendre  l’économie sociale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Loi 122 </vt:lpstr>
      <vt:lpstr>Présentation PowerPoint</vt:lpstr>
      <vt:lpstr>Des exemples de projets de coopération intermunicipale en économie sociale</vt:lpstr>
      <vt:lpstr>Présentation PowerPoint</vt:lpstr>
      <vt:lpstr>Des exemples de soutien à des projets en économie sociale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Caroline Collin</cp:lastModifiedBy>
  <cp:revision>1</cp:revision>
  <dcterms:modified xsi:type="dcterms:W3CDTF">2024-02-23T14:58:43Z</dcterms:modified>
</cp:coreProperties>
</file>