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4" r:id="rId1"/>
  </p:sldMasterIdLst>
  <p:notesMasterIdLst>
    <p:notesMasterId r:id="rId20"/>
  </p:notesMasterIdLst>
  <p:sldIdLst>
    <p:sldId id="376" r:id="rId2"/>
    <p:sldId id="377" r:id="rId3"/>
    <p:sldId id="379" r:id="rId4"/>
    <p:sldId id="400" r:id="rId5"/>
    <p:sldId id="384" r:id="rId6"/>
    <p:sldId id="385" r:id="rId7"/>
    <p:sldId id="393" r:id="rId8"/>
    <p:sldId id="395" r:id="rId9"/>
    <p:sldId id="401" r:id="rId10"/>
    <p:sldId id="378" r:id="rId11"/>
    <p:sldId id="390" r:id="rId12"/>
    <p:sldId id="2147376147" r:id="rId13"/>
    <p:sldId id="2146849704" r:id="rId14"/>
    <p:sldId id="2147376148" r:id="rId15"/>
    <p:sldId id="2147376144" r:id="rId16"/>
    <p:sldId id="2147376145" r:id="rId17"/>
    <p:sldId id="2147376146" r:id="rId18"/>
    <p:sldId id="402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  <p:embeddedFont>
      <p:font typeface="Roboto Medium" panose="02000000000000000000" pitchFamily="2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595"/>
    <a:srgbClr val="F8C22A"/>
    <a:srgbClr val="98A5CB"/>
    <a:srgbClr val="FF0000"/>
    <a:srgbClr val="FF792F"/>
    <a:srgbClr val="C4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F013A-9FB2-43B9-B4BE-B6C993BDA0E2}" v="1" dt="2024-02-27T20:42:56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95807"/>
  </p:normalViewPr>
  <p:slideViewPr>
    <p:cSldViewPr snapToGrid="0">
      <p:cViewPr varScale="1">
        <p:scale>
          <a:sx n="82" d="100"/>
          <a:sy n="82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FB8AC-1CA4-B746-B27A-B8503CD5494C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433F-6D03-B54E-AC5D-2483F2552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6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75565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sz="1400"/>
              <a:t>Contexte du programme et ce qui a été accompli </a:t>
            </a:r>
          </a:p>
          <a:p>
            <a:endParaRPr lang="fr-CA" sz="1400"/>
          </a:p>
          <a:p>
            <a:r>
              <a:rPr lang="fr-CA" sz="1400"/>
              <a:t>Où on en est : </a:t>
            </a:r>
          </a:p>
          <a:p>
            <a:pPr marL="489600" lvl="1" indent="-68400"/>
            <a:r>
              <a:rPr lang="fr-CA" sz="1200"/>
              <a:t>Plusieurs évaluations sont faites mais on croit qu’il manque plus de 60000 logements au Québec</a:t>
            </a:r>
          </a:p>
          <a:p>
            <a:pPr marL="489600" lvl="1" indent="-68400"/>
            <a:r>
              <a:rPr lang="fr-CA" sz="1400"/>
              <a:t>On avait débuté les travaux sur ce projet avant même que le gouvernement nous approche.</a:t>
            </a:r>
          </a:p>
          <a:p>
            <a:pPr marL="489600" lvl="1" indent="-68400"/>
            <a:r>
              <a:rPr lang="fr-CA" sz="1400"/>
              <a:t>On travaille ce projet avec la Caisse Solidaire depuis le début.</a:t>
            </a:r>
          </a:p>
          <a:p>
            <a:pPr marL="489600" lvl="1" indent="-68400"/>
            <a:r>
              <a:rPr lang="fr-CA" sz="1400"/>
              <a:t>Le gouvernement a demandé de l’aide à ses 3 fonds fiscalisés.</a:t>
            </a:r>
          </a:p>
          <a:p>
            <a:pPr marL="489600" lvl="1" indent="-68400"/>
            <a:endParaRPr lang="fr-CA" sz="1400"/>
          </a:p>
          <a:p>
            <a:pPr marL="489600" lvl="1" indent="-68400"/>
            <a:r>
              <a:rPr lang="fr-CA" sz="1400"/>
              <a:t>Les discussions avec le gouvernement sont bonnes. Il n’y a pas vraiment d’enjeu. Les élections ont retardé la signature. </a:t>
            </a:r>
          </a:p>
          <a:p>
            <a:pPr marL="489600" lvl="1" indent="-68400"/>
            <a:r>
              <a:rPr lang="fr-CA" sz="1400"/>
              <a:t>Nous devrions finalisé l’entente lors du conseil des ministres du 14 décembre.</a:t>
            </a:r>
          </a:p>
          <a:p>
            <a:endParaRPr lang="fr-CA" sz="1400"/>
          </a:p>
          <a:p>
            <a:r>
              <a:rPr lang="fr-CA" sz="1400"/>
              <a:t>Où on veut aller : </a:t>
            </a:r>
          </a:p>
          <a:p>
            <a:pPr marL="489600" lvl="1" indent="-68400"/>
            <a:r>
              <a:rPr lang="fr-CA" sz="1200"/>
              <a:t>Terminer le processus de 2 dossiers (1 de construction et l’autre achat/</a:t>
            </a:r>
            <a:r>
              <a:rPr lang="fr-CA" sz="1200" err="1"/>
              <a:t>rénov</a:t>
            </a:r>
            <a:r>
              <a:rPr lang="fr-CA" sz="1200"/>
              <a:t>) avant les fêtes pour être en mesure de supporter l’ensemble du réseau dès T1 2023.</a:t>
            </a:r>
          </a:p>
          <a:p>
            <a:pPr marL="489600" lvl="1" indent="-68400"/>
            <a:endParaRPr lang="fr-CA" sz="1200"/>
          </a:p>
          <a:p>
            <a:pPr marL="489600" lvl="1" indent="-68400"/>
            <a:r>
              <a:rPr lang="fr-CA" sz="1200"/>
              <a:t>On veut avoir une entente spécifique avec la SCHL afin de bien compléter l’offre guichet unique Desjardins</a:t>
            </a:r>
          </a:p>
          <a:p>
            <a:endParaRPr lang="fr-CA" sz="1400"/>
          </a:p>
          <a:p>
            <a:r>
              <a:rPr lang="fr-CA" sz="1400"/>
              <a:t>Principale zone d’intervention Desjardins </a:t>
            </a:r>
          </a:p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 "/>
              <a:tabLst/>
              <a:defRPr/>
            </a:pPr>
            <a:r>
              <a:rPr lang="fr-CA" sz="1400" b="1" i="0">
                <a:latin typeface="+mn-lt"/>
              </a:rPr>
              <a:t>Construction ou achat/</a:t>
            </a:r>
            <a:r>
              <a:rPr lang="fr-CA" sz="1400" b="1" i="0" err="1">
                <a:latin typeface="+mn-lt"/>
              </a:rPr>
              <a:t>rénov</a:t>
            </a:r>
            <a:r>
              <a:rPr lang="fr-CA" sz="1400" b="1" i="0">
                <a:latin typeface="+mn-lt"/>
              </a:rPr>
              <a:t> de nouveaux logements par des promoteurs communautaires (Coopératives et OBNL)</a:t>
            </a:r>
          </a:p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 "/>
              <a:tabLst/>
              <a:defRPr/>
            </a:pPr>
            <a:r>
              <a:rPr lang="fr-CA" sz="1400" b="0" i="0">
                <a:latin typeface="+mn-lt"/>
              </a:rPr>
              <a:t>Initiative à prioriser pour répondre à la demande de 1000 logements</a:t>
            </a:r>
          </a:p>
          <a:p>
            <a:pPr marL="266700" marR="0" lvl="1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1400" b="0" i="0">
                <a:latin typeface="+mn-lt"/>
              </a:rPr>
              <a:t>Favorise la pérennité des initiatives sur plusieurs générations (VS les initiatives des promoteurs privés)</a:t>
            </a:r>
          </a:p>
          <a:p>
            <a:pPr marL="266700" marR="0" lvl="1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1400" b="0" i="0">
                <a:latin typeface="+mn-lt"/>
              </a:rPr>
              <a:t>Usage davantage socialement acceptable des fonds publics (risque réputationnel)</a:t>
            </a:r>
          </a:p>
          <a:p>
            <a:pPr marL="266700" marR="0" lvl="1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1400" b="0" i="0">
                <a:latin typeface="+mn-lt"/>
              </a:rPr>
              <a:t>Cohérence avec l’ADN Desjardins (Coopératives &amp; OBNL)</a:t>
            </a:r>
          </a:p>
          <a:p>
            <a:pPr marL="266700" marR="0" lvl="1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1400" b="0" i="0">
                <a:latin typeface="+mn-lt"/>
              </a:rPr>
              <a:t>Réponse directe et concrète aux enjeux de logements</a:t>
            </a:r>
          </a:p>
          <a:p>
            <a:endParaRPr lang="fr-CA"/>
          </a:p>
          <a:p>
            <a:pPr marL="0" indent="0">
              <a:buNone/>
            </a:pPr>
            <a:r>
              <a:rPr lang="fr-CA"/>
              <a:t>Investissements 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M$ en financement hypothécaire Desjardins </a:t>
            </a:r>
            <a:br>
              <a:rPr lang="fr-CA" sz="16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(Caisse d’économie solidaire, centres Desjardins Entreprises et SCHL)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M$ en contribution du milieu </a:t>
            </a:r>
            <a:br>
              <a:rPr lang="fr-CA" sz="16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(ex. : dons de terrains par les municipalités, etc.)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maximal de </a:t>
            </a:r>
            <a:r>
              <a:rPr lang="fr-CA" sz="1600" b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fr-CA" sz="16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M$ en capital patient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Subvention du gouvernement de 175 M$</a:t>
            </a:r>
            <a:r>
              <a:rPr lang="fr-CA" sz="16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fr-CA" sz="16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/>
              <a:t>Desjardins sera la seule institutions financières qui peut faire l’ensemble du montage incluant un financement intérimaire si nécessaire.</a:t>
            </a:r>
          </a:p>
          <a:p>
            <a:pPr marL="0" indent="0">
              <a:buNone/>
            </a:pPr>
            <a:r>
              <a:rPr lang="fr-CA"/>
              <a:t>Nous travaillons les projets en amont en collaboration avec nos partenaires. </a:t>
            </a:r>
          </a:p>
          <a:p>
            <a:pPr marL="0" indent="0">
              <a:buNone/>
            </a:pPr>
            <a:r>
              <a:rPr lang="fr-CA"/>
              <a:t>Les partenaires n’ont pas à solliciter un à un les différents gouvernements. Les délais d’autorisation et de mise en chantier seront réduit considérablement</a:t>
            </a:r>
          </a:p>
          <a:p>
            <a:pPr marL="0" indent="0">
              <a:buNone/>
            </a:pPr>
            <a:r>
              <a:rPr lang="fr-CA"/>
              <a:t>Cette approche est grandement appréciée de nos partenaires communautaires.</a:t>
            </a:r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r>
              <a:rPr lang="fr-CA"/>
              <a:t>Nous avons des échanges directement avec les représentants du gouvernement et nous pourrons ainsi influencer certains ajustements aux différents programmes gouvernementaux afin d’en améliorer la collaboration avec le milieu communautaire</a:t>
            </a:r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EF224-16E7-4431-9625-3FC64548431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650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31340" y="2811799"/>
            <a:ext cx="6420919" cy="610677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Benoit</a:t>
            </a:r>
          </a:p>
          <a:p>
            <a:pPr marL="0" indent="0">
              <a:lnSpc>
                <a:spcPct val="90000"/>
              </a:lnSpc>
              <a:buNone/>
            </a:pPr>
            <a:endParaRPr lang="fr-CA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servir de cette planche pour s’assurer de couvrir toutes les grandes responsabilités des canaux assistés à la cible suite aux réponses obtenues au Quiz.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EF224-16E7-4431-9625-3FC645484319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7" name="Espace réservé de l'image des diapositives 6">
            <a:extLst>
              <a:ext uri="{FF2B5EF4-FFF2-40B4-BE49-F238E27FC236}">
                <a16:creationId xmlns:a16="http://schemas.microsoft.com/office/drawing/2014/main" id="{9722A5FA-55DF-450C-9B9C-64BB624BB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775" y="225425"/>
            <a:ext cx="4271963" cy="2403475"/>
          </a:xfrm>
        </p:spPr>
      </p:sp>
    </p:spTree>
    <p:extLst>
      <p:ext uri="{BB962C8B-B14F-4D97-AF65-F5344CB8AC3E}">
        <p14:creationId xmlns:p14="http://schemas.microsoft.com/office/powerpoint/2010/main" val="417725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31340" y="2811799"/>
            <a:ext cx="6420919" cy="610677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Benoit</a:t>
            </a:r>
          </a:p>
          <a:p>
            <a:pPr marL="0" indent="0">
              <a:lnSpc>
                <a:spcPct val="90000"/>
              </a:lnSpc>
              <a:buNone/>
            </a:pPr>
            <a:endParaRPr lang="fr-CA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servir de cette planche pour s’assurer de couvrir toutes les grandes responsabilités des canaux assistés à la cible suite aux réponses obtenues au Quiz.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EF224-16E7-4431-9625-3FC645484319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7" name="Espace réservé de l'image des diapositives 6">
            <a:extLst>
              <a:ext uri="{FF2B5EF4-FFF2-40B4-BE49-F238E27FC236}">
                <a16:creationId xmlns:a16="http://schemas.microsoft.com/office/drawing/2014/main" id="{9722A5FA-55DF-450C-9B9C-64BB624BB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775" y="225425"/>
            <a:ext cx="4271963" cy="2403475"/>
          </a:xfrm>
        </p:spPr>
      </p:sp>
    </p:spTree>
    <p:extLst>
      <p:ext uri="{BB962C8B-B14F-4D97-AF65-F5344CB8AC3E}">
        <p14:creationId xmlns:p14="http://schemas.microsoft.com/office/powerpoint/2010/main" val="322690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31340" y="2811799"/>
            <a:ext cx="6420919" cy="610677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Benoit</a:t>
            </a:r>
          </a:p>
          <a:p>
            <a:pPr marL="0" indent="0">
              <a:lnSpc>
                <a:spcPct val="90000"/>
              </a:lnSpc>
              <a:buNone/>
            </a:pPr>
            <a:endParaRPr lang="fr-CA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servir de cette planche pour s’assurer de couvrir toutes les grandes responsabilités des canaux assistés à la cible suite aux réponses obtenues au Quiz.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EF224-16E7-4431-9625-3FC645484319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7" name="Espace réservé de l'image des diapositives 6">
            <a:extLst>
              <a:ext uri="{FF2B5EF4-FFF2-40B4-BE49-F238E27FC236}">
                <a16:creationId xmlns:a16="http://schemas.microsoft.com/office/drawing/2014/main" id="{9722A5FA-55DF-450C-9B9C-64BB624BB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775" y="225425"/>
            <a:ext cx="4271963" cy="2403475"/>
          </a:xfrm>
        </p:spPr>
      </p:sp>
    </p:spTree>
    <p:extLst>
      <p:ext uri="{BB962C8B-B14F-4D97-AF65-F5344CB8AC3E}">
        <p14:creationId xmlns:p14="http://schemas.microsoft.com/office/powerpoint/2010/main" val="308987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31340" y="2811799"/>
            <a:ext cx="6420919" cy="610677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Benoit</a:t>
            </a:r>
          </a:p>
          <a:p>
            <a:pPr marL="0" indent="0">
              <a:lnSpc>
                <a:spcPct val="90000"/>
              </a:lnSpc>
              <a:buNone/>
            </a:pPr>
            <a:endParaRPr lang="fr-CA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servir de cette planche pour s’assurer de couvrir toutes les grandes responsabilités des canaux assistés à la cible suite aux réponses obtenues au Quiz.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EF224-16E7-4431-9625-3FC645484319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7" name="Espace réservé de l'image des diapositives 6">
            <a:extLst>
              <a:ext uri="{FF2B5EF4-FFF2-40B4-BE49-F238E27FC236}">
                <a16:creationId xmlns:a16="http://schemas.microsoft.com/office/drawing/2014/main" id="{9722A5FA-55DF-450C-9B9C-64BB624BB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775" y="225425"/>
            <a:ext cx="4271963" cy="2403475"/>
          </a:xfrm>
        </p:spPr>
      </p:sp>
    </p:spTree>
    <p:extLst>
      <p:ext uri="{BB962C8B-B14F-4D97-AF65-F5344CB8AC3E}">
        <p14:creationId xmlns:p14="http://schemas.microsoft.com/office/powerpoint/2010/main" val="138952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ispo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D24594-BE27-C887-0E8C-E257794B2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647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282C7-36E2-9E51-321E-5D1A6B72EADE}"/>
              </a:ext>
            </a:extLst>
          </p:cNvPr>
          <p:cNvSpPr/>
          <p:nvPr userDrawn="1"/>
        </p:nvSpPr>
        <p:spPr>
          <a:xfrm>
            <a:off x="0" y="5591859"/>
            <a:ext cx="12192000" cy="1266141"/>
          </a:xfrm>
          <a:prstGeom prst="rect">
            <a:avLst/>
          </a:prstGeom>
          <a:gradFill flip="none" rotWithShape="1">
            <a:gsLst>
              <a:gs pos="0">
                <a:srgbClr val="315595"/>
              </a:gs>
              <a:gs pos="99000">
                <a:srgbClr val="C4343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75F8A-1B82-6D2C-3E8C-8FB2AE56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086" y="6327415"/>
            <a:ext cx="9147314" cy="339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DE3D02-116D-2F09-51F8-4529C0E8B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2171" y="6029289"/>
            <a:ext cx="2367403" cy="6378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4BB68C-9592-1E3C-3CF6-993FBAB36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86" y="5838462"/>
            <a:ext cx="9147314" cy="46795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00320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71F82-D5D6-ED46-AB4B-AD0E44F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139243-85C8-5BAA-27D4-C17E7D21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16C8C-18F4-1298-37F3-A48A157B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8B2FB-75CA-87DD-42E3-7627280C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F302D0-AD78-EF60-4342-1617355A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35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5807B3-72B1-FCD1-1661-9779F87D0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633FFF-A2B6-CB4E-BE40-C446D3CCF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A93A71-6972-EAFE-30BB-C6E6F5B8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6FF90-1CBB-D9FB-1FE7-3ACBD961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5263FF-8E98-D54C-8F0F-A86C00B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432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polyva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1475CC46-3107-4CA0-9D4F-D777082D4F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7405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25" imgH="424" progId="TCLayout.ActiveDocument.1">
                  <p:embed/>
                </p:oleObj>
              </mc:Choice>
              <mc:Fallback>
                <p:oleObj name="Diapositive think-cell" r:id="rId3" imgW="425" imgH="42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1475CC46-3107-4CA0-9D4F-D777082D4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>
            <a:normAutofit/>
          </a:bodyPr>
          <a:lstStyle>
            <a:lvl1pPr>
              <a:defRPr sz="2400"/>
            </a:lvl1pPr>
          </a:lstStyle>
          <a:p>
            <a:r>
              <a:rPr lang="fr-CA"/>
              <a:t>Cliquez pour ajouter une manchette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 texte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  <a:p>
            <a:pPr lvl="5"/>
            <a:r>
              <a:rPr lang="fr-CA"/>
              <a:t>Sixième niveau</a:t>
            </a:r>
          </a:p>
          <a:p>
            <a:pPr lvl="6"/>
            <a:r>
              <a:rPr lang="fr-CA"/>
              <a:t>Septième niveau pour titre de paragraphe</a:t>
            </a:r>
          </a:p>
          <a:p>
            <a:pPr lvl="7"/>
            <a:r>
              <a:rPr lang="fr-CA"/>
              <a:t>Huitième niveau pour une deuxième option de texte sans puce</a:t>
            </a:r>
          </a:p>
          <a:p>
            <a:pPr lvl="8"/>
            <a:r>
              <a:rPr lang="fr-CA"/>
              <a:t>Neuvième niveau identique au troisième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solidFill>
            <a:schemeClr val="bg1"/>
          </a:solidFill>
          <a:effectLst>
            <a:innerShdw dist="38100">
              <a:schemeClr val="accent1"/>
            </a:innerShdw>
          </a:effectLst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1">
                <a:solidFill>
                  <a:schemeClr val="accent1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CA"/>
              <a:t>Ajoutez le titre de la section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A849EDA-80B2-4C83-9977-E4101F34D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D42C4-328D-4D55-839E-3A6CA1FE13F2}" type="datetime1">
              <a:rPr lang="fr-CA" smtClean="0"/>
              <a:t>2024-02-28</a:t>
            </a:fld>
            <a:endParaRPr lang="fr-CA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6F3E46-F02B-4798-9A31-17038199D171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454800"/>
            <a:ext cx="5545137" cy="287313"/>
          </a:xfrm>
        </p:spPr>
        <p:txBody>
          <a:bodyPr lIns="0" tIns="0" rIns="0" bIns="0" anchor="t" anchorCtr="0"/>
          <a:lstStyle>
            <a:lvl1pPr marL="0" indent="0">
              <a:spcBef>
                <a:spcPts val="200"/>
              </a:spcBef>
              <a:buNone/>
              <a:defRPr sz="1000" i="1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fr-CA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4605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B596EF-68B7-4C76-AB1F-7C1E1C920078}" type="datetime1">
              <a:rPr lang="fr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2024-02-28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EC7536-4046-4F46-856D-63BE82C36B30}" type="slidenum">
              <a:rPr lang="fr-C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fr-CA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39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1A3D2-0183-4C58-2449-91B162D80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186BD6-A811-7087-CBE0-DB15B7CB0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0D072-EBE3-FBDB-0566-D4D10D01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817F62-8758-64A8-3D1A-675EE064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11849-243B-1D32-80B6-4A989271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2546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747DE-B849-DF20-08E8-A52DB144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5551BC-D0EB-CED7-4AC7-97238111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D0417-E7D7-C114-E750-C5C50955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DA44D-F371-4262-30FB-E55E6252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47CE5-C07D-8C06-8E44-2FEE7CEC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0910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35EA4-79FE-D78C-154B-00D0E99C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DFC364-8195-66F2-E094-6B07D7A5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8DE88-A1B6-F8A6-3838-6CC62F56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D96B0-1D2F-4D99-D4CB-59D25409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4605D-25D9-C703-B4AC-9A4832CC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0719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9510C-F6D5-2426-D923-339E4D02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FEAE9-470C-40DF-1E1A-293257CDA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CA92DC-73E9-3BB3-B538-1FE26BC55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6FFBC4-8543-E82E-BF8D-B0B5A7FB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FB597-06D6-3076-6941-46FDFA89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B73571-D687-409E-6A08-D2B57719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9474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BEC8A-F0CD-9BE4-69ED-1B19F065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D9A9C3-FE62-974B-4C8C-53D94396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507BAD-418D-6AC4-631C-FF6EB63DC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06160E-7911-A51D-3069-1445C0058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09D688-D2EC-1F50-5483-C2906EFD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69CDBB-8B34-731B-8639-E9028822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A4A67C-581B-D40F-5A96-8D29B467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A1847C-AD7A-C5C9-0206-94A411C0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3283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9D264-4EFF-74C0-E1A3-5AF029D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9F3601-0356-A23E-43EF-9B0FC0C1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17823A-2E65-9E36-27DE-334ADF0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445B20-3F57-281E-0885-D11244C7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2893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2918E3-8B88-A5BC-C55B-60A32E92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E72FA2-940E-7FDA-A174-14D490AC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1DEDE7-9391-B5BE-2AAB-CE43BE8F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3005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FAC90-6023-623E-40C4-26B96974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2B2BF-45AB-31A1-7C79-B3A0C426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33CB80-BEEE-0A2F-A04A-5186B6EC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AE6848-07E2-E1D7-0D06-35D018B0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B45332-071E-3BB8-0F66-7AD3045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06AE69-804D-6848-8B03-65657815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23056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33881C-A3BE-4742-8B35-15E8AC65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9C76E-59CB-98E2-C7DD-E5BCBCFC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A8A78-C43B-EC87-CB1E-1905B5445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2E9B-A1EE-4381-B3CA-FBD153CFAF5B}" type="datetimeFigureOut">
              <a:rPr lang="fr-CA" smtClean="0"/>
              <a:t>2024-02-28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E70B3-4E77-FC5E-FA7B-A26EFCF4C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4939F-17EF-B804-E14B-864FADCB5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DED2-95CF-4485-964A-FFBD1D552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73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21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12.xml"/><Relationship Id="rId25" Type="http://schemas.openxmlformats.org/officeDocument/2006/relationships/image" Target="../media/image13.sv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1.svg"/><Relationship Id="rId10" Type="http://schemas.openxmlformats.org/officeDocument/2006/relationships/tags" Target="../tags/tag12.xml"/><Relationship Id="rId19" Type="http://schemas.openxmlformats.org/officeDocument/2006/relationships/oleObject" Target="../embeddings/oleObject2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A8DFE45-0A27-B877-066A-68DA7BD0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64887" cy="68989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0A4022C-7D2D-6E6D-A83E-794504852B71}"/>
              </a:ext>
            </a:extLst>
          </p:cNvPr>
          <p:cNvSpPr txBox="1"/>
          <p:nvPr/>
        </p:nvSpPr>
        <p:spPr>
          <a:xfrm>
            <a:off x="705555" y="1372893"/>
            <a:ext cx="108537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5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Atelier sur </a:t>
            </a:r>
            <a:r>
              <a:rPr kumimoji="0" lang="fr-CA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l’habitation sociale </a:t>
            </a:r>
            <a:br>
              <a:rPr kumimoji="0" lang="fr-CA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fr-CA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communautaire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37AB0-7B6B-C6A6-9E6E-AFB1AB4C41A7}"/>
              </a:ext>
            </a:extLst>
          </p:cNvPr>
          <p:cNvSpPr/>
          <p:nvPr/>
        </p:nvSpPr>
        <p:spPr>
          <a:xfrm>
            <a:off x="0" y="5705060"/>
            <a:ext cx="12264886" cy="1219641"/>
          </a:xfrm>
          <a:prstGeom prst="rect">
            <a:avLst/>
          </a:prstGeom>
          <a:solidFill>
            <a:srgbClr val="31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3F8D32-BF74-EEF3-B9C4-687E56265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27" y="6066702"/>
            <a:ext cx="2301281" cy="496355"/>
          </a:xfrm>
          <a:prstGeom prst="rect">
            <a:avLst/>
          </a:prstGeom>
        </p:spPr>
      </p:pic>
      <p:sp>
        <p:nvSpPr>
          <p:cNvPr id="11" name="Forme libre 10">
            <a:extLst>
              <a:ext uri="{FF2B5EF4-FFF2-40B4-BE49-F238E27FC236}">
                <a16:creationId xmlns:a16="http://schemas.microsoft.com/office/drawing/2014/main" id="{10C633F1-E36A-E4FA-E959-8B4DB11FA555}"/>
              </a:ext>
            </a:extLst>
          </p:cNvPr>
          <p:cNvSpPr/>
          <p:nvPr/>
        </p:nvSpPr>
        <p:spPr>
          <a:xfrm>
            <a:off x="3568148" y="2188640"/>
            <a:ext cx="5844209" cy="89453"/>
          </a:xfrm>
          <a:custGeom>
            <a:avLst/>
            <a:gdLst>
              <a:gd name="connsiteX0" fmla="*/ 0 w 5566879"/>
              <a:gd name="connsiteY0" fmla="*/ 65431 h 135994"/>
              <a:gd name="connsiteX1" fmla="*/ 5565913 w 5566879"/>
              <a:gd name="connsiteY1" fmla="*/ 65431 h 135994"/>
              <a:gd name="connsiteX2" fmla="*/ 487017 w 5566879"/>
              <a:gd name="connsiteY2" fmla="*/ 135005 h 135994"/>
              <a:gd name="connsiteX3" fmla="*/ 4949687 w 5566879"/>
              <a:gd name="connsiteY3" fmla="*/ 5796 h 135994"/>
              <a:gd name="connsiteX4" fmla="*/ 5317435 w 5566879"/>
              <a:gd name="connsiteY4" fmla="*/ 25674 h 135994"/>
              <a:gd name="connsiteX5" fmla="*/ 4870174 w 5566879"/>
              <a:gd name="connsiteY5" fmla="*/ 55492 h 135994"/>
              <a:gd name="connsiteX6" fmla="*/ 5088835 w 5566879"/>
              <a:gd name="connsiteY6" fmla="*/ 65431 h 13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6879" h="135994">
                <a:moveTo>
                  <a:pt x="0" y="65431"/>
                </a:moveTo>
                <a:lnTo>
                  <a:pt x="5565913" y="65431"/>
                </a:lnTo>
                <a:cubicBezTo>
                  <a:pt x="5647082" y="77027"/>
                  <a:pt x="589721" y="144944"/>
                  <a:pt x="487017" y="135005"/>
                </a:cubicBezTo>
                <a:cubicBezTo>
                  <a:pt x="384313" y="125066"/>
                  <a:pt x="4144617" y="24018"/>
                  <a:pt x="4949687" y="5796"/>
                </a:cubicBezTo>
                <a:cubicBezTo>
                  <a:pt x="5754757" y="-12426"/>
                  <a:pt x="5330687" y="17391"/>
                  <a:pt x="5317435" y="25674"/>
                </a:cubicBezTo>
                <a:cubicBezTo>
                  <a:pt x="5304183" y="33957"/>
                  <a:pt x="4908274" y="48866"/>
                  <a:pt x="4870174" y="55492"/>
                </a:cubicBezTo>
                <a:cubicBezTo>
                  <a:pt x="4832074" y="62118"/>
                  <a:pt x="4960454" y="63774"/>
                  <a:pt x="5088835" y="65431"/>
                </a:cubicBezTo>
              </a:path>
            </a:pathLst>
          </a:custGeom>
          <a:noFill/>
          <a:ln>
            <a:solidFill>
              <a:srgbClr val="F8C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E5587415-471A-82A5-B5EE-322B7DCDFD18}"/>
              </a:ext>
            </a:extLst>
          </p:cNvPr>
          <p:cNvSpPr/>
          <p:nvPr/>
        </p:nvSpPr>
        <p:spPr>
          <a:xfrm>
            <a:off x="1703020" y="3068544"/>
            <a:ext cx="4850901" cy="89453"/>
          </a:xfrm>
          <a:custGeom>
            <a:avLst/>
            <a:gdLst>
              <a:gd name="connsiteX0" fmla="*/ 0 w 4850901"/>
              <a:gd name="connsiteY0" fmla="*/ 19879 h 89453"/>
              <a:gd name="connsiteX1" fmla="*/ 4850295 w 4850901"/>
              <a:gd name="connsiteY1" fmla="*/ 0 h 89453"/>
              <a:gd name="connsiteX2" fmla="*/ 357808 w 4850901"/>
              <a:gd name="connsiteY2" fmla="*/ 69574 h 89453"/>
              <a:gd name="connsiteX3" fmla="*/ 3667539 w 4850901"/>
              <a:gd name="connsiteY3" fmla="*/ 69574 h 89453"/>
              <a:gd name="connsiteX4" fmla="*/ 4562060 w 4850901"/>
              <a:gd name="connsiteY4" fmla="*/ 49696 h 89453"/>
              <a:gd name="connsiteX5" fmla="*/ 4552121 w 4850901"/>
              <a:gd name="connsiteY5" fmla="*/ 89453 h 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0901" h="89453">
                <a:moveTo>
                  <a:pt x="0" y="19879"/>
                </a:moveTo>
                <a:lnTo>
                  <a:pt x="4850295" y="0"/>
                </a:lnTo>
                <a:cubicBezTo>
                  <a:pt x="4909930" y="8282"/>
                  <a:pt x="554934" y="57978"/>
                  <a:pt x="357808" y="69574"/>
                </a:cubicBezTo>
                <a:cubicBezTo>
                  <a:pt x="160682" y="81170"/>
                  <a:pt x="2966830" y="72887"/>
                  <a:pt x="3667539" y="69574"/>
                </a:cubicBezTo>
                <a:cubicBezTo>
                  <a:pt x="4368248" y="66261"/>
                  <a:pt x="4414630" y="46383"/>
                  <a:pt x="4562060" y="49696"/>
                </a:cubicBezTo>
                <a:cubicBezTo>
                  <a:pt x="4709490" y="53009"/>
                  <a:pt x="4630805" y="71231"/>
                  <a:pt x="4552121" y="89453"/>
                </a:cubicBezTo>
              </a:path>
            </a:pathLst>
          </a:custGeom>
          <a:noFill/>
          <a:ln>
            <a:solidFill>
              <a:srgbClr val="F8C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20513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 23">
            <a:extLst>
              <a:ext uri="{FF2B5EF4-FFF2-40B4-BE49-F238E27FC236}">
                <a16:creationId xmlns:a16="http://schemas.microsoft.com/office/drawing/2014/main" id="{EF016D06-4E82-B9E4-F8A9-3D457D29003A}"/>
              </a:ext>
            </a:extLst>
          </p:cNvPr>
          <p:cNvSpPr/>
          <p:nvPr/>
        </p:nvSpPr>
        <p:spPr>
          <a:xfrm>
            <a:off x="2298627" y="-1076008"/>
            <a:ext cx="11033083" cy="7500700"/>
          </a:xfrm>
          <a:custGeom>
            <a:avLst/>
            <a:gdLst>
              <a:gd name="connsiteX0" fmla="*/ 484330 w 11033083"/>
              <a:gd name="connsiteY0" fmla="*/ 598930 h 7500700"/>
              <a:gd name="connsiteX1" fmla="*/ 245790 w 11033083"/>
              <a:gd name="connsiteY1" fmla="*/ 1950651 h 7500700"/>
              <a:gd name="connsiteX2" fmla="*/ 2412521 w 11033083"/>
              <a:gd name="connsiteY2" fmla="*/ 4316165 h 7500700"/>
              <a:gd name="connsiteX3" fmla="*/ 4917182 w 11033083"/>
              <a:gd name="connsiteY3" fmla="*/ 7437051 h 7500700"/>
              <a:gd name="connsiteX4" fmla="*/ 9131373 w 11033083"/>
              <a:gd name="connsiteY4" fmla="*/ 6184721 h 7500700"/>
              <a:gd name="connsiteX5" fmla="*/ 10999930 w 11033083"/>
              <a:gd name="connsiteY5" fmla="*/ 3441521 h 7500700"/>
              <a:gd name="connsiteX6" fmla="*/ 9827112 w 11033083"/>
              <a:gd name="connsiteY6" fmla="*/ 101973 h 7500700"/>
              <a:gd name="connsiteX7" fmla="*/ 4122051 w 11033083"/>
              <a:gd name="connsiteY7" fmla="*/ 837469 h 7500700"/>
              <a:gd name="connsiteX8" fmla="*/ 484330 w 11033083"/>
              <a:gd name="connsiteY8" fmla="*/ 598930 h 75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3083" h="7500700">
                <a:moveTo>
                  <a:pt x="484330" y="598930"/>
                </a:moveTo>
                <a:cubicBezTo>
                  <a:pt x="-161713" y="784460"/>
                  <a:pt x="-75575" y="1331112"/>
                  <a:pt x="245790" y="1950651"/>
                </a:cubicBezTo>
                <a:cubicBezTo>
                  <a:pt x="567155" y="2570190"/>
                  <a:pt x="1633956" y="3401765"/>
                  <a:pt x="2412521" y="4316165"/>
                </a:cubicBezTo>
                <a:cubicBezTo>
                  <a:pt x="3191086" y="5230565"/>
                  <a:pt x="3797373" y="7125625"/>
                  <a:pt x="4917182" y="7437051"/>
                </a:cubicBezTo>
                <a:cubicBezTo>
                  <a:pt x="6036991" y="7748477"/>
                  <a:pt x="8117582" y="6850643"/>
                  <a:pt x="9131373" y="6184721"/>
                </a:cubicBezTo>
                <a:cubicBezTo>
                  <a:pt x="10145164" y="5518799"/>
                  <a:pt x="10883974" y="4455312"/>
                  <a:pt x="10999930" y="3441521"/>
                </a:cubicBezTo>
                <a:cubicBezTo>
                  <a:pt x="11115886" y="2427730"/>
                  <a:pt x="10973425" y="535982"/>
                  <a:pt x="9827112" y="101973"/>
                </a:cubicBezTo>
                <a:cubicBezTo>
                  <a:pt x="8680799" y="-332036"/>
                  <a:pt x="5675868" y="754643"/>
                  <a:pt x="4122051" y="837469"/>
                </a:cubicBezTo>
                <a:cubicBezTo>
                  <a:pt x="2568234" y="920295"/>
                  <a:pt x="1130373" y="413400"/>
                  <a:pt x="484330" y="598930"/>
                </a:cubicBezTo>
                <a:close/>
              </a:path>
            </a:pathLst>
          </a:custGeom>
          <a:gradFill>
            <a:gsLst>
              <a:gs pos="0">
                <a:srgbClr val="315595">
                  <a:alpha val="16099"/>
                </a:srgbClr>
              </a:gs>
              <a:gs pos="96000">
                <a:srgbClr val="C43437">
                  <a:alpha val="9293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6396C6-6CEA-B48A-5C1F-1226B463D272}"/>
              </a:ext>
            </a:extLst>
          </p:cNvPr>
          <p:cNvSpPr txBox="1"/>
          <p:nvPr/>
        </p:nvSpPr>
        <p:spPr>
          <a:xfrm>
            <a:off x="452064" y="318500"/>
            <a:ext cx="6637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 suivre</a:t>
            </a: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563E0D26-4E4A-8436-60CE-FD82416C2784}"/>
              </a:ext>
            </a:extLst>
          </p:cNvPr>
          <p:cNvSpPr/>
          <p:nvPr/>
        </p:nvSpPr>
        <p:spPr>
          <a:xfrm>
            <a:off x="428738" y="1112704"/>
            <a:ext cx="5499870" cy="121185"/>
          </a:xfrm>
          <a:custGeom>
            <a:avLst/>
            <a:gdLst>
              <a:gd name="connsiteX0" fmla="*/ 232274 w 5499870"/>
              <a:gd name="connsiteY0" fmla="*/ 121185 h 121185"/>
              <a:gd name="connsiteX1" fmla="*/ 5476303 w 5499870"/>
              <a:gd name="connsiteY1" fmla="*/ 33050 h 121185"/>
              <a:gd name="connsiteX2" fmla="*/ 2083108 w 5499870"/>
              <a:gd name="connsiteY2" fmla="*/ 110168 h 121185"/>
              <a:gd name="connsiteX3" fmla="*/ 100072 w 5499870"/>
              <a:gd name="connsiteY3" fmla="*/ 44067 h 121185"/>
              <a:gd name="connsiteX4" fmla="*/ 5178848 w 5499870"/>
              <a:gd name="connsiteY4" fmla="*/ 0 h 121185"/>
              <a:gd name="connsiteX5" fmla="*/ 5145797 w 5499870"/>
              <a:gd name="connsiteY5" fmla="*/ 0 h 1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9870" h="121185">
                <a:moveTo>
                  <a:pt x="232274" y="121185"/>
                </a:moveTo>
                <a:lnTo>
                  <a:pt x="5476303" y="33050"/>
                </a:lnTo>
                <a:cubicBezTo>
                  <a:pt x="5784775" y="31214"/>
                  <a:pt x="2979146" y="108332"/>
                  <a:pt x="2083108" y="110168"/>
                </a:cubicBezTo>
                <a:cubicBezTo>
                  <a:pt x="1187070" y="112004"/>
                  <a:pt x="-415885" y="62428"/>
                  <a:pt x="100072" y="44067"/>
                </a:cubicBezTo>
                <a:cubicBezTo>
                  <a:pt x="616029" y="25706"/>
                  <a:pt x="5178848" y="0"/>
                  <a:pt x="5178848" y="0"/>
                </a:cubicBezTo>
                <a:lnTo>
                  <a:pt x="5145797" y="0"/>
                </a:lnTo>
              </a:path>
            </a:pathLst>
          </a:custGeom>
          <a:noFill/>
          <a:ln>
            <a:solidFill>
              <a:srgbClr val="315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88748B-5FC3-7021-5CDF-48C90FA52F0B}"/>
              </a:ext>
            </a:extLst>
          </p:cNvPr>
          <p:cNvSpPr txBox="1"/>
          <p:nvPr/>
        </p:nvSpPr>
        <p:spPr>
          <a:xfrm>
            <a:off x="661686" y="1432697"/>
            <a:ext cx="108686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PL31 sur l’habitation adopté en février 2024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Déroger à la règlementation pour des projets de plus de 3 logements avec ou sans conditions… (social-abordable-étudiant)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Droit de préemption à la SHQ</a:t>
            </a:r>
          </a:p>
          <a:p>
            <a:pPr marL="285750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PL16 modifiant la LAU adopté juin 2023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À l’échelle des MRC/agglo / dans le SAD objectifs/besoins mesurables en habitation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Également dans les plans d’urbanismes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Zonage incitatif (plutôt que différencié comme le demandais plusieurs acteurs du milieu de l’habitation)</a:t>
            </a:r>
          </a:p>
          <a:p>
            <a:pPr marL="285750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PL39 sur la fiscalité adoptée en décembre 2023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Étalement des droits de mutations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Sous-catégories de taxation / zones / Logements vacants/ terrains vagues</a:t>
            </a:r>
          </a:p>
          <a:p>
            <a:pPr marL="742950" lvl="1" indent="-285750">
              <a:spcBef>
                <a:spcPts val="1200"/>
              </a:spcBef>
              <a:buClr>
                <a:srgbClr val="F8C22A"/>
              </a:buClr>
              <a:buSzPts val="1400"/>
              <a:buFont typeface="Arial" panose="020B0604020202020204" pitchFamily="34" charset="0"/>
              <a:buChar char="•"/>
            </a:pPr>
            <a:r>
              <a:rPr lang="fr-CA" sz="15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Compétences aux MRC/ Réserve foncière terrains et immeubles</a:t>
            </a:r>
          </a:p>
          <a:p>
            <a:pPr lvl="1">
              <a:spcBef>
                <a:spcPts val="1200"/>
              </a:spcBef>
              <a:buClr>
                <a:srgbClr val="F8C22A"/>
              </a:buClr>
              <a:buSzPts val="1400"/>
            </a:pPr>
            <a:endParaRPr lang="fr-CA" sz="15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lvl="1">
              <a:spcBef>
                <a:spcPts val="1200"/>
              </a:spcBef>
              <a:buClr>
                <a:srgbClr val="F8C22A"/>
              </a:buClr>
              <a:buSzPts val="1400"/>
            </a:pPr>
            <a:r>
              <a:rPr lang="fr-CA" sz="1500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Plan d’action de la ministre de l’Habitation</a:t>
            </a:r>
          </a:p>
        </p:txBody>
      </p:sp>
    </p:spTree>
    <p:extLst>
      <p:ext uri="{BB962C8B-B14F-4D97-AF65-F5344CB8AC3E}">
        <p14:creationId xmlns:p14="http://schemas.microsoft.com/office/powerpoint/2010/main" val="31991447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3437">
                <a:alpha val="90000"/>
              </a:srgbClr>
            </a:gs>
            <a:gs pos="100000">
              <a:srgbClr val="315595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E82DAA1C-6D14-5E83-8946-8503BE00486A}"/>
              </a:ext>
            </a:extLst>
          </p:cNvPr>
          <p:cNvSpPr/>
          <p:nvPr/>
        </p:nvSpPr>
        <p:spPr>
          <a:xfrm>
            <a:off x="-1436210" y="754053"/>
            <a:ext cx="7343952" cy="5349893"/>
          </a:xfrm>
          <a:custGeom>
            <a:avLst/>
            <a:gdLst>
              <a:gd name="connsiteX0" fmla="*/ 862470 w 6594631"/>
              <a:gd name="connsiteY0" fmla="*/ 673062 h 4804031"/>
              <a:gd name="connsiteX1" fmla="*/ 2440258 w 6594631"/>
              <a:gd name="connsiteY1" fmla="*/ 709 h 4804031"/>
              <a:gd name="connsiteX2" fmla="*/ 4654540 w 6594631"/>
              <a:gd name="connsiteY2" fmla="*/ 565486 h 4804031"/>
              <a:gd name="connsiteX3" fmla="*/ 5828917 w 6594631"/>
              <a:gd name="connsiteY3" fmla="*/ 1542639 h 4804031"/>
              <a:gd name="connsiteX4" fmla="*/ 6572988 w 6594631"/>
              <a:gd name="connsiteY4" fmla="*/ 2833557 h 4804031"/>
              <a:gd name="connsiteX5" fmla="*/ 4995199 w 6594631"/>
              <a:gd name="connsiteY5" fmla="*/ 4214121 h 4804031"/>
              <a:gd name="connsiteX6" fmla="*/ 2727129 w 6594631"/>
              <a:gd name="connsiteY6" fmla="*/ 3936215 h 4804031"/>
              <a:gd name="connsiteX7" fmla="*/ 1095552 w 6594631"/>
              <a:gd name="connsiteY7" fmla="*/ 4796827 h 4804031"/>
              <a:gd name="connsiteX8" fmla="*/ 19788 w 6594631"/>
              <a:gd name="connsiteY8" fmla="*/ 3371439 h 4804031"/>
              <a:gd name="connsiteX9" fmla="*/ 432164 w 6594631"/>
              <a:gd name="connsiteY9" fmla="*/ 798568 h 4804031"/>
              <a:gd name="connsiteX10" fmla="*/ 862470 w 6594631"/>
              <a:gd name="connsiteY10" fmla="*/ 673062 h 48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4631" h="4804031">
                <a:moveTo>
                  <a:pt x="862470" y="673062"/>
                </a:moveTo>
                <a:cubicBezTo>
                  <a:pt x="1197152" y="540086"/>
                  <a:pt x="1808246" y="18638"/>
                  <a:pt x="2440258" y="709"/>
                </a:cubicBezTo>
                <a:cubicBezTo>
                  <a:pt x="3072270" y="-17220"/>
                  <a:pt x="4089764" y="308498"/>
                  <a:pt x="4654540" y="565486"/>
                </a:cubicBezTo>
                <a:cubicBezTo>
                  <a:pt x="5219316" y="822474"/>
                  <a:pt x="5509176" y="1164627"/>
                  <a:pt x="5828917" y="1542639"/>
                </a:cubicBezTo>
                <a:cubicBezTo>
                  <a:pt x="6148658" y="1920651"/>
                  <a:pt x="6711941" y="2388310"/>
                  <a:pt x="6572988" y="2833557"/>
                </a:cubicBezTo>
                <a:cubicBezTo>
                  <a:pt x="6434035" y="3278804"/>
                  <a:pt x="5636175" y="4030345"/>
                  <a:pt x="4995199" y="4214121"/>
                </a:cubicBezTo>
                <a:cubicBezTo>
                  <a:pt x="4354223" y="4397897"/>
                  <a:pt x="3377070" y="3839097"/>
                  <a:pt x="2727129" y="3936215"/>
                </a:cubicBezTo>
                <a:cubicBezTo>
                  <a:pt x="2077188" y="4033333"/>
                  <a:pt x="1546776" y="4890956"/>
                  <a:pt x="1095552" y="4796827"/>
                </a:cubicBezTo>
                <a:cubicBezTo>
                  <a:pt x="644328" y="4702698"/>
                  <a:pt x="130353" y="4037816"/>
                  <a:pt x="19788" y="3371439"/>
                </a:cubicBezTo>
                <a:cubicBezTo>
                  <a:pt x="-90777" y="2705063"/>
                  <a:pt x="291717" y="1240827"/>
                  <a:pt x="432164" y="798568"/>
                </a:cubicBezTo>
                <a:cubicBezTo>
                  <a:pt x="572611" y="356309"/>
                  <a:pt x="527788" y="806038"/>
                  <a:pt x="862470" y="673062"/>
                </a:cubicBezTo>
                <a:close/>
              </a:path>
            </a:pathLst>
          </a:custGeom>
          <a:gradFill>
            <a:gsLst>
              <a:gs pos="0">
                <a:srgbClr val="C43437">
                  <a:alpha val="80000"/>
                </a:srgbClr>
              </a:gs>
              <a:gs pos="100000">
                <a:srgbClr val="315595">
                  <a:alpha val="8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279B0CA4-6A8A-A210-E830-E02C14B3DA4B}"/>
              </a:ext>
            </a:extLst>
          </p:cNvPr>
          <p:cNvSpPr txBox="1">
            <a:spLocks/>
          </p:cNvSpPr>
          <p:nvPr/>
        </p:nvSpPr>
        <p:spPr>
          <a:xfrm>
            <a:off x="482601" y="2535041"/>
            <a:ext cx="5613398" cy="2929357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Quelles sont les principales </a:t>
            </a:r>
            <a:r>
              <a:rPr lang="fr-CA" sz="6000" b="1" u="sng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sources de financement </a:t>
            </a:r>
            <a:r>
              <a:rPr lang="fr-CA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aujourd’hui?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6A3E7E2-54A9-28EF-5FA7-AE2DF5F9EFD9}"/>
              </a:ext>
            </a:extLst>
          </p:cNvPr>
          <p:cNvSpPr txBox="1">
            <a:spLocks/>
          </p:cNvSpPr>
          <p:nvPr/>
        </p:nvSpPr>
        <p:spPr>
          <a:xfrm>
            <a:off x="6364940" y="1676942"/>
            <a:ext cx="5533671" cy="48762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Programmes gouvernementaux</a:t>
            </a:r>
            <a:b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Québec (SHQ)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Programme Logement abordable Québec (PHAQ)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Programme de supplément au loyer (PSL)</a:t>
            </a:r>
          </a:p>
          <a:p>
            <a:pPr marL="0" lvl="3" indent="0">
              <a:spcBef>
                <a:spcPts val="600"/>
              </a:spcBef>
              <a:buClr>
                <a:srgbClr val="F8C22A"/>
              </a:buClr>
              <a:buNone/>
            </a:pPr>
            <a:endParaRPr lang="fr-FR" sz="21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lvl="3" indent="0">
              <a:spcBef>
                <a:spcPts val="600"/>
              </a:spcBef>
              <a:buClr>
                <a:srgbClr val="F8C22A"/>
              </a:buClr>
              <a:buNone/>
            </a:pPr>
            <a:r>
              <a:rPr lang="fr-FR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Fédéral</a:t>
            </a:r>
            <a:endParaRPr lang="fr-FR" sz="24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Initiative pour la construction rapide de logement (ICRL-gérée par la SHQ)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APH select (garantie hypothécaire)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02736F-7E8C-2CFB-91BE-DCF95ABA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4" y="434789"/>
            <a:ext cx="1780988" cy="17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923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3437">
                <a:alpha val="90000"/>
              </a:srgbClr>
            </a:gs>
            <a:gs pos="100000">
              <a:srgbClr val="315595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E82DAA1C-6D14-5E83-8946-8503BE00486A}"/>
              </a:ext>
            </a:extLst>
          </p:cNvPr>
          <p:cNvSpPr/>
          <p:nvPr/>
        </p:nvSpPr>
        <p:spPr>
          <a:xfrm>
            <a:off x="-1436210" y="754053"/>
            <a:ext cx="7343952" cy="5349893"/>
          </a:xfrm>
          <a:custGeom>
            <a:avLst/>
            <a:gdLst>
              <a:gd name="connsiteX0" fmla="*/ 862470 w 6594631"/>
              <a:gd name="connsiteY0" fmla="*/ 673062 h 4804031"/>
              <a:gd name="connsiteX1" fmla="*/ 2440258 w 6594631"/>
              <a:gd name="connsiteY1" fmla="*/ 709 h 4804031"/>
              <a:gd name="connsiteX2" fmla="*/ 4654540 w 6594631"/>
              <a:gd name="connsiteY2" fmla="*/ 565486 h 4804031"/>
              <a:gd name="connsiteX3" fmla="*/ 5828917 w 6594631"/>
              <a:gd name="connsiteY3" fmla="*/ 1542639 h 4804031"/>
              <a:gd name="connsiteX4" fmla="*/ 6572988 w 6594631"/>
              <a:gd name="connsiteY4" fmla="*/ 2833557 h 4804031"/>
              <a:gd name="connsiteX5" fmla="*/ 4995199 w 6594631"/>
              <a:gd name="connsiteY5" fmla="*/ 4214121 h 4804031"/>
              <a:gd name="connsiteX6" fmla="*/ 2727129 w 6594631"/>
              <a:gd name="connsiteY6" fmla="*/ 3936215 h 4804031"/>
              <a:gd name="connsiteX7" fmla="*/ 1095552 w 6594631"/>
              <a:gd name="connsiteY7" fmla="*/ 4796827 h 4804031"/>
              <a:gd name="connsiteX8" fmla="*/ 19788 w 6594631"/>
              <a:gd name="connsiteY8" fmla="*/ 3371439 h 4804031"/>
              <a:gd name="connsiteX9" fmla="*/ 432164 w 6594631"/>
              <a:gd name="connsiteY9" fmla="*/ 798568 h 4804031"/>
              <a:gd name="connsiteX10" fmla="*/ 862470 w 6594631"/>
              <a:gd name="connsiteY10" fmla="*/ 673062 h 48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4631" h="4804031">
                <a:moveTo>
                  <a:pt x="862470" y="673062"/>
                </a:moveTo>
                <a:cubicBezTo>
                  <a:pt x="1197152" y="540086"/>
                  <a:pt x="1808246" y="18638"/>
                  <a:pt x="2440258" y="709"/>
                </a:cubicBezTo>
                <a:cubicBezTo>
                  <a:pt x="3072270" y="-17220"/>
                  <a:pt x="4089764" y="308498"/>
                  <a:pt x="4654540" y="565486"/>
                </a:cubicBezTo>
                <a:cubicBezTo>
                  <a:pt x="5219316" y="822474"/>
                  <a:pt x="5509176" y="1164627"/>
                  <a:pt x="5828917" y="1542639"/>
                </a:cubicBezTo>
                <a:cubicBezTo>
                  <a:pt x="6148658" y="1920651"/>
                  <a:pt x="6711941" y="2388310"/>
                  <a:pt x="6572988" y="2833557"/>
                </a:cubicBezTo>
                <a:cubicBezTo>
                  <a:pt x="6434035" y="3278804"/>
                  <a:pt x="5636175" y="4030345"/>
                  <a:pt x="4995199" y="4214121"/>
                </a:cubicBezTo>
                <a:cubicBezTo>
                  <a:pt x="4354223" y="4397897"/>
                  <a:pt x="3377070" y="3839097"/>
                  <a:pt x="2727129" y="3936215"/>
                </a:cubicBezTo>
                <a:cubicBezTo>
                  <a:pt x="2077188" y="4033333"/>
                  <a:pt x="1546776" y="4890956"/>
                  <a:pt x="1095552" y="4796827"/>
                </a:cubicBezTo>
                <a:cubicBezTo>
                  <a:pt x="644328" y="4702698"/>
                  <a:pt x="130353" y="4037816"/>
                  <a:pt x="19788" y="3371439"/>
                </a:cubicBezTo>
                <a:cubicBezTo>
                  <a:pt x="-90777" y="2705063"/>
                  <a:pt x="291717" y="1240827"/>
                  <a:pt x="432164" y="798568"/>
                </a:cubicBezTo>
                <a:cubicBezTo>
                  <a:pt x="572611" y="356309"/>
                  <a:pt x="527788" y="806038"/>
                  <a:pt x="862470" y="673062"/>
                </a:cubicBezTo>
                <a:close/>
              </a:path>
            </a:pathLst>
          </a:custGeom>
          <a:gradFill>
            <a:gsLst>
              <a:gs pos="0">
                <a:srgbClr val="C43437">
                  <a:alpha val="80000"/>
                </a:srgbClr>
              </a:gs>
              <a:gs pos="100000">
                <a:srgbClr val="315595">
                  <a:alpha val="8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279B0CA4-6A8A-A210-E830-E02C14B3DA4B}"/>
              </a:ext>
            </a:extLst>
          </p:cNvPr>
          <p:cNvSpPr txBox="1">
            <a:spLocks/>
          </p:cNvSpPr>
          <p:nvPr/>
        </p:nvSpPr>
        <p:spPr>
          <a:xfrm>
            <a:off x="482601" y="2535041"/>
            <a:ext cx="5613398" cy="2929357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Quelles sont les principales </a:t>
            </a:r>
            <a:r>
              <a:rPr lang="fr-CA" sz="6000" b="1" u="sng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sources de financement </a:t>
            </a:r>
            <a:r>
              <a:rPr lang="fr-CA" sz="6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aujourd’hui?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6A3E7E2-54A9-28EF-5FA7-AE2DF5F9EFD9}"/>
              </a:ext>
            </a:extLst>
          </p:cNvPr>
          <p:cNvSpPr txBox="1">
            <a:spLocks/>
          </p:cNvSpPr>
          <p:nvPr/>
        </p:nvSpPr>
        <p:spPr>
          <a:xfrm>
            <a:off x="6364940" y="1676942"/>
            <a:ext cx="5533671" cy="48762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ententes entre Québec et :</a:t>
            </a:r>
            <a:b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fr-FR" sz="24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Desjardins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Fonds immobiliers de solidarité FTQ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FR" sz="2100" dirty="0" err="1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Fondaction</a:t>
            </a:r>
            <a:r>
              <a:rPr lang="fr-FR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(accès à la propriété)</a:t>
            </a:r>
          </a:p>
          <a:p>
            <a:pPr marL="0" lvl="3" indent="0">
              <a:spcBef>
                <a:spcPts val="600"/>
              </a:spcBef>
              <a:buClr>
                <a:srgbClr val="F8C22A"/>
              </a:buClr>
              <a:buNone/>
            </a:pPr>
            <a:endParaRPr lang="fr-FR" sz="21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02736F-7E8C-2CFB-91BE-DCF95ABA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4" y="434789"/>
            <a:ext cx="1780988" cy="1780988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B312568-DDE2-3F8E-C14A-CFAB51A5C51B}"/>
              </a:ext>
            </a:extLst>
          </p:cNvPr>
          <p:cNvSpPr txBox="1">
            <a:spLocks/>
          </p:cNvSpPr>
          <p:nvPr/>
        </p:nvSpPr>
        <p:spPr>
          <a:xfrm>
            <a:off x="6364939" y="4115071"/>
            <a:ext cx="5533671" cy="5132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Financement complémentaire :</a:t>
            </a:r>
            <a:br>
              <a:rPr lang="fr-FR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fr-FR" sz="24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CA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Fonds de capital-patient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CA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Campagne de dons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CA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Utilisation de l’équité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r>
              <a:rPr lang="fr-CA" sz="2100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Injection de fonds propres</a:t>
            </a:r>
          </a:p>
          <a:p>
            <a:pPr marL="342000" lvl="3" indent="-342000">
              <a:spcBef>
                <a:spcPts val="600"/>
              </a:spcBef>
              <a:buClr>
                <a:srgbClr val="F8C22A"/>
              </a:buClr>
            </a:pPr>
            <a:endParaRPr lang="fr-FR" sz="21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lvl="3" indent="0">
              <a:spcBef>
                <a:spcPts val="1200"/>
              </a:spcBef>
              <a:buNone/>
            </a:pPr>
            <a:endParaRPr lang="fr-FR" sz="2400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42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C4A24192-4169-4654-335F-10EDB09BDF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9" imgW="425" imgH="424" progId="TCLayout.ActiveDocument.1">
                  <p:embed/>
                </p:oleObj>
              </mc:Choice>
              <mc:Fallback>
                <p:oleObj name="Diapositive think-cell" r:id="rId19" imgW="425" imgH="42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C4A24192-4169-4654-335F-10EDB09BD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63BDF60-9CB8-5719-18B6-CA4E8BC5A7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-1"/>
            <a:ext cx="12192000" cy="22048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endParaRPr lang="fr-CA" sz="2000" err="1">
              <a:solidFill>
                <a:schemeClr val="tx1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D835ACB-0240-A906-D5B4-AAA66F3C12B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>
            <a:noAutofit/>
          </a:bodyPr>
          <a:lstStyle/>
          <a:p>
            <a:r>
              <a:rPr lang="fr-CA" sz="3600" dirty="0"/>
              <a:t>Desjardins met à profit son expertise pour améliorer l’offre et l’accès aux logements abordables et sociaux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4DFBA-1438-27EC-665E-93BD254FC2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91444" y="3006252"/>
            <a:ext cx="242078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fr-CA" sz="1600" b="1" spc="300" dirty="0">
                <a:solidFill>
                  <a:schemeClr val="tx1"/>
                </a:solidFill>
              </a:rPr>
              <a:t>ENGAGEMENT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8D6FE5-40B7-0412-948C-6773CF0BB47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99856" y="3006252"/>
            <a:ext cx="242078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fr-CA" sz="1600" b="1" spc="300">
                <a:solidFill>
                  <a:schemeClr val="tx1"/>
                </a:solidFill>
              </a:rPr>
              <a:t>ZONE D’INTERVENTION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C8F85-49FC-3E2C-9855-4CAB28328DE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79768" y="2958968"/>
            <a:ext cx="242078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r>
              <a:rPr lang="fr-CA" sz="1600" b="1" spc="300">
                <a:solidFill>
                  <a:schemeClr val="tx1"/>
                </a:solidFill>
              </a:rPr>
              <a:t>INVESTISSEMENTS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FC2ED9-0720-48AD-6C31-6DB3440459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9924" y="3701931"/>
            <a:ext cx="3123828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Desjardins s’est engagé à rendre disponibles </a:t>
            </a: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 logements abordables et sociaux d’ici 3 ans</a:t>
            </a:r>
            <a:endParaRPr lang="fr-CA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ce sens, nous proposons un</a:t>
            </a:r>
            <a:r>
              <a:rPr lang="fr-CA" sz="1600" i="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CA" sz="1600" b="1" dirty="0">
                <a:solidFill>
                  <a:schemeClr val="tx2"/>
                </a:solidFill>
              </a:rPr>
              <a:t>p</a:t>
            </a:r>
            <a:r>
              <a:rPr lang="fr-CA" sz="1600" b="1" i="0" dirty="0">
                <a:solidFill>
                  <a:schemeClr val="tx2"/>
                </a:solidFill>
                <a:latin typeface="+mn-lt"/>
              </a:rPr>
              <a:t>rogramme innovant </a:t>
            </a:r>
            <a:r>
              <a:rPr lang="fr-CA" sz="1600" i="0" dirty="0">
                <a:solidFill>
                  <a:schemeClr val="tx2"/>
                </a:solidFill>
                <a:latin typeface="+mn-lt"/>
              </a:rPr>
              <a:t>grâce à la mise en place d’une formule </a:t>
            </a:r>
            <a:r>
              <a:rPr lang="fr-CA" sz="1600" b="1" i="1" dirty="0">
                <a:solidFill>
                  <a:schemeClr val="tx2"/>
                </a:solidFill>
              </a:rPr>
              <a:t>G</a:t>
            </a:r>
            <a:r>
              <a:rPr lang="fr-CA" sz="1600" b="1" i="1" dirty="0">
                <a:solidFill>
                  <a:schemeClr val="tx2"/>
                </a:solidFill>
                <a:latin typeface="+mn-lt"/>
              </a:rPr>
              <a:t>uichet unique </a:t>
            </a:r>
            <a:r>
              <a:rPr lang="fr-CA" sz="1600" dirty="0">
                <a:solidFill>
                  <a:schemeClr val="tx2"/>
                </a:solidFill>
                <a:latin typeface="+mn-lt"/>
              </a:rPr>
              <a:t>pu</a:t>
            </a:r>
            <a:r>
              <a:rPr lang="fr-CA" sz="1600" dirty="0">
                <a:solidFill>
                  <a:schemeClr val="tx2"/>
                </a:solidFill>
              </a:rPr>
              <a:t>isque nous serons responsables de l’ensemble du </a:t>
            </a:r>
            <a:r>
              <a:rPr lang="fr-CA" sz="1600" b="1" dirty="0">
                <a:solidFill>
                  <a:schemeClr val="tx2"/>
                </a:solidFill>
              </a:rPr>
              <a:t>montage financier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FBF719E-1017-7A35-E747-3ED91148CD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48336" y="3701931"/>
            <a:ext cx="312382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ou achat/rénovation de nouveaux logements par des </a:t>
            </a: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promoteurs communautaires (coopératives et OBNL)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de </a:t>
            </a:r>
            <a:r>
              <a:rPr lang="fr-CA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à 30 projets de logements abordables </a:t>
            </a:r>
            <a:r>
              <a:rPr lang="fr-CA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répartis équitablement </a:t>
            </a:r>
            <a:r>
              <a:rPr lang="fr-CA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l’ensemble du territoire québécois.</a:t>
            </a:r>
            <a:endParaRPr lang="fr-CA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7514AD-87CC-B415-B8EE-8C99CD0EDA1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328248" y="3701931"/>
            <a:ext cx="312382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M$ à 75 M$ </a:t>
            </a: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du milieu </a:t>
            </a:r>
            <a:endParaRPr lang="fr-CA" sz="1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M$ à 125 M$ </a:t>
            </a: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financement hypothécaire </a:t>
            </a: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Desjardins </a:t>
            </a:r>
            <a:endParaRPr lang="fr-CA" sz="1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M$ disponible en capital patient</a:t>
            </a:r>
            <a:r>
              <a:rPr lang="fr-CA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634DF42F-FCC7-0FCF-DCA7-D6EC7105F7A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66366" y="1469683"/>
            <a:ext cx="1470945" cy="146640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endParaRPr lang="fr-CA" sz="2000" err="1">
              <a:solidFill>
                <a:schemeClr val="tx1"/>
              </a:solidFill>
            </a:endParaRP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C05BF14A-A948-D3A3-009E-188E3733BF4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154690" y="1469683"/>
            <a:ext cx="1470945" cy="146640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endParaRPr lang="fr-CA" sz="2000" err="1">
              <a:solidFill>
                <a:schemeClr val="tx1"/>
              </a:solidFill>
            </a:endParaRP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DAB22FB5-C3D2-B187-E4AD-FAE9AFEB7F6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74778" y="1469683"/>
            <a:ext cx="1470945" cy="1466403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90000"/>
              </a:lnSpc>
              <a:spcBef>
                <a:spcPts val="1400"/>
              </a:spcBef>
            </a:pPr>
            <a:endParaRPr lang="fr-CA" sz="2000" err="1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4C7007-98B3-039A-9735-A9394CCA30A3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84" y="1745281"/>
            <a:ext cx="862909" cy="9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que 25" descr="Architecture contour">
            <a:extLst>
              <a:ext uri="{FF2B5EF4-FFF2-40B4-BE49-F238E27FC236}">
                <a16:creationId xmlns:a16="http://schemas.microsoft.com/office/drawing/2014/main" id="{F740C2E4-1AB6-995B-9650-0CF7A3CFD26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91944" y="1755815"/>
            <a:ext cx="914400" cy="914400"/>
          </a:xfrm>
          <a:prstGeom prst="rect">
            <a:avLst/>
          </a:prstGeom>
        </p:spPr>
      </p:pic>
      <p:pic>
        <p:nvPicPr>
          <p:cNvPr id="28" name="Graphique 27" descr="Portefeuille contour">
            <a:extLst>
              <a:ext uri="{FF2B5EF4-FFF2-40B4-BE49-F238E27FC236}">
                <a16:creationId xmlns:a16="http://schemas.microsoft.com/office/drawing/2014/main" id="{A138BDA0-8D8E-0E4E-5547-D320CED3107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32962" y="1770546"/>
            <a:ext cx="914400" cy="914400"/>
          </a:xfrm>
          <a:prstGeom prst="rect">
            <a:avLst/>
          </a:prstGeom>
        </p:spPr>
      </p:pic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34DA8E02-28C6-FFA6-34CF-5F3906345E1D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1656725" y="6482763"/>
            <a:ext cx="551376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E46-F02B-4798-9A31-17038199D171}" type="slidenum">
              <a:rPr lang="fr-CA" sz="1400" smtClean="0"/>
              <a:pPr/>
              <a:t>13</a:t>
            </a:fld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7315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13">
            <a:extLst>
              <a:ext uri="{FF2B5EF4-FFF2-40B4-BE49-F238E27FC236}">
                <a16:creationId xmlns:a16="http://schemas.microsoft.com/office/drawing/2014/main" id="{F347A4D5-3596-4B42-B5C4-6BBC0E436D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8236" y="1389334"/>
          <a:ext cx="9442845" cy="40962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9929">
                  <a:extLst>
                    <a:ext uri="{9D8B030D-6E8A-4147-A177-3AD203B41FA5}">
                      <a16:colId xmlns:a16="http://schemas.microsoft.com/office/drawing/2014/main" val="1925498893"/>
                    </a:ext>
                  </a:extLst>
                </a:gridCol>
                <a:gridCol w="4182916">
                  <a:extLst>
                    <a:ext uri="{9D8B030D-6E8A-4147-A177-3AD203B41FA5}">
                      <a16:colId xmlns:a16="http://schemas.microsoft.com/office/drawing/2014/main" val="1596142431"/>
                    </a:ext>
                  </a:extLst>
                </a:gridCol>
              </a:tblGrid>
              <a:tr h="52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Segoe UI"/>
                        </a:rPr>
                        <a:t>Composante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kern="1200" dirty="0">
                          <a:solidFill>
                            <a:srgbClr val="00874E"/>
                          </a:solidFill>
                          <a:latin typeface="+mn-lt"/>
                          <a:ea typeface="+mn-ea"/>
                          <a:cs typeface="Segoe UI"/>
                        </a:rPr>
                        <a:t>Proportion</a:t>
                      </a:r>
                      <a:endParaRPr lang="fr-CA" sz="1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Segoe UI"/>
                      </a:endParaRP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62662"/>
                  </a:ext>
                </a:extLst>
              </a:tr>
              <a:tr h="6574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b="0" dirty="0">
                          <a:solidFill>
                            <a:schemeClr val="accent1"/>
                          </a:solidFill>
                        </a:rPr>
                        <a:t>CONTRIBUTION DU MILIEU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Entre 10 et 15 %</a:t>
                      </a:r>
                    </a:p>
                    <a:p>
                      <a:pPr marL="142875" marR="0" lvl="1" indent="0" algn="l" defTabSz="912519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CA" sz="1600" b="0" i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Ex. : dons de terrains par les municipalités, congé de taxes, SCHL, fondation locale, fond d’aide au développement du milieu de la caisse locale (FADM), etc.</a:t>
                      </a:r>
                      <a:endParaRPr lang="fr-CA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99793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accent1"/>
                          </a:solidFill>
                        </a:rPr>
                        <a:t>CONTRIBUTION DU GOUVERNEMENT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"/>
                        </a:rPr>
                        <a:t>50%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599514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accent1"/>
                          </a:solidFill>
                        </a:rPr>
                        <a:t>FINANCEMENT HYPOTHÉCAIRE DESJARDINS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"/>
                        </a:rPr>
                        <a:t>Entre 28 et 35 %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91962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900" b="0" dirty="0">
                          <a:solidFill>
                            <a:schemeClr val="accent1"/>
                          </a:solidFill>
                        </a:rPr>
                        <a:t>CAPITAL PATIENT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"/>
                        </a:rPr>
                        <a:t>Entre 5 et 10 %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891602"/>
                  </a:ext>
                </a:extLst>
              </a:tr>
            </a:tbl>
          </a:graphicData>
        </a:graphic>
      </p:graphicFrame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FEEE157C-B92F-4034-AA2C-D401F29B0D3C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11733760" y="1381703"/>
            <a:ext cx="0" cy="49562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8C1C83D5-DF8F-5CCF-2AB0-CEB7794E9D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236" y="511708"/>
            <a:ext cx="11089232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CA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383838"/>
                </a:solidFill>
              </a:rPr>
              <a:t>Financement type - Entente Desjardins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8A90DA-55E2-1A77-339C-7FE090B460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656725" y="6482763"/>
            <a:ext cx="551376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E46-F02B-4798-9A31-17038199D171}" type="slidenum">
              <a:rPr lang="fr-CA" sz="1400" smtClean="0"/>
              <a:pPr/>
              <a:t>14</a:t>
            </a:fld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073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13">
            <a:extLst>
              <a:ext uri="{FF2B5EF4-FFF2-40B4-BE49-F238E27FC236}">
                <a16:creationId xmlns:a16="http://schemas.microsoft.com/office/drawing/2014/main" id="{F347A4D5-3596-4B42-B5C4-6BBC0E436D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8882675"/>
              </p:ext>
            </p:extLst>
          </p:nvPr>
        </p:nvGraphicFramePr>
        <p:xfrm>
          <a:off x="458237" y="1644974"/>
          <a:ext cx="11275523" cy="35745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9133">
                  <a:extLst>
                    <a:ext uri="{9D8B030D-6E8A-4147-A177-3AD203B41FA5}">
                      <a16:colId xmlns:a16="http://schemas.microsoft.com/office/drawing/2014/main" val="1925498893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1596142431"/>
                    </a:ext>
                  </a:extLst>
                </a:gridCol>
                <a:gridCol w="7058261">
                  <a:extLst>
                    <a:ext uri="{9D8B030D-6E8A-4147-A177-3AD203B41FA5}">
                      <a16:colId xmlns:a16="http://schemas.microsoft.com/office/drawing/2014/main" val="212396659"/>
                    </a:ext>
                  </a:extLst>
                </a:gridCol>
              </a:tblGrid>
              <a:tr h="52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kern="1200" noProof="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Composante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Proportion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Contributeurs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62662"/>
                  </a:ext>
                </a:extLst>
              </a:tr>
              <a:tr h="6574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MILIEU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 panose="020B0502040204020203" pitchFamily="34" charset="0"/>
                        </a:rPr>
                        <a:t>10 %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144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Fonds propres de l’organisme</a:t>
                      </a:r>
                    </a:p>
                    <a:p>
                      <a:pPr marL="144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Ville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99793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GOUVERNEMENT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51 % 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Subvention gouvernement du Québec – Initiative Desjardins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9514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FINANCEMENT HYPOTHÉCAIRE DESJARDINS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33 %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Caisse d’économie solidaire</a:t>
                      </a:r>
                      <a:b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Avec APH Select SCHL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91962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CAPITAL PATIENT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5 %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Capital-patient Desjardins</a:t>
                      </a:r>
                      <a:br>
                        <a:rPr lang="fr-CA" sz="16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fr-CA" sz="16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Remboursement à l’intérieur de 20 ans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91602"/>
                  </a:ext>
                </a:extLst>
              </a:tr>
            </a:tbl>
          </a:graphicData>
        </a:graphic>
      </p:graphicFrame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FEEE157C-B92F-4034-AA2C-D401F29B0D3C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11733760" y="1381703"/>
            <a:ext cx="0" cy="49562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8C1C83D5-DF8F-5CCF-2AB0-CEB7794E9D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236" y="374056"/>
            <a:ext cx="11089232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CA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Montage financier  Exemple 1</a:t>
            </a:r>
          </a:p>
          <a:p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48 logements construction neuve + 8 logements achat-</a:t>
            </a:r>
            <a:r>
              <a:rPr lang="fr-CA" sz="1800" dirty="0" err="1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réno</a:t>
            </a:r>
            <a: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fr-CA" sz="1800" u="sng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Coût : 16 311 000$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8A90DA-55E2-1A77-339C-7FE090B460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656725" y="6482763"/>
            <a:ext cx="551376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E46-F02B-4798-9A31-17038199D171}" type="slidenum">
              <a:rPr lang="fr-CA" sz="1400" smtClean="0"/>
              <a:pPr/>
              <a:t>15</a:t>
            </a:fld>
            <a:endParaRPr lang="fr-CA" sz="1400" dirty="0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9543688F-85B6-842B-9D13-FD15BE30D0AE}"/>
              </a:ext>
            </a:extLst>
          </p:cNvPr>
          <p:cNvSpPr/>
          <p:nvPr/>
        </p:nvSpPr>
        <p:spPr>
          <a:xfrm>
            <a:off x="4140804" y="271987"/>
            <a:ext cx="3430034" cy="665657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6">
            <a:extLst>
              <a:ext uri="{FF2B5EF4-FFF2-40B4-BE49-F238E27FC236}">
                <a16:creationId xmlns:a16="http://schemas.microsoft.com/office/drawing/2014/main" id="{4E24D90F-7439-C56B-CAD5-BFA9BBCB0A71}"/>
              </a:ext>
            </a:extLst>
          </p:cNvPr>
          <p:cNvSpPr/>
          <p:nvPr/>
        </p:nvSpPr>
        <p:spPr>
          <a:xfrm>
            <a:off x="4336025" y="227840"/>
            <a:ext cx="2683210" cy="745556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13">
            <a:extLst>
              <a:ext uri="{FF2B5EF4-FFF2-40B4-BE49-F238E27FC236}">
                <a16:creationId xmlns:a16="http://schemas.microsoft.com/office/drawing/2014/main" id="{F347A4D5-3596-4B42-B5C4-6BBC0E436D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752579"/>
              </p:ext>
            </p:extLst>
          </p:nvPr>
        </p:nvGraphicFramePr>
        <p:xfrm>
          <a:off x="458237" y="1644974"/>
          <a:ext cx="11275523" cy="35745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9133">
                  <a:extLst>
                    <a:ext uri="{9D8B030D-6E8A-4147-A177-3AD203B41FA5}">
                      <a16:colId xmlns:a16="http://schemas.microsoft.com/office/drawing/2014/main" val="1925498893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1596142431"/>
                    </a:ext>
                  </a:extLst>
                </a:gridCol>
                <a:gridCol w="7058261">
                  <a:extLst>
                    <a:ext uri="{9D8B030D-6E8A-4147-A177-3AD203B41FA5}">
                      <a16:colId xmlns:a16="http://schemas.microsoft.com/office/drawing/2014/main" val="212396659"/>
                    </a:ext>
                  </a:extLst>
                </a:gridCol>
              </a:tblGrid>
              <a:tr h="52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kern="1200" noProof="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Composante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Proportion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Contributeurs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62662"/>
                  </a:ext>
                </a:extLst>
              </a:tr>
              <a:tr h="6574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MILIEU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 panose="020B0502040204020203" pitchFamily="34" charset="0"/>
                        </a:rPr>
                        <a:t>29 %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144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Don du terrain par la Ville</a:t>
                      </a:r>
                    </a:p>
                    <a:p>
                      <a:pPr marL="144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Levée de fonds dans la communauté/fondations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99793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GOUVERNEMENT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11 % 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Subvention gouvernement fédéral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9514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FINANCEMENT HYPOTHÉCAIRE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49 %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Caisse d’économie solidaire Desjardins</a:t>
                      </a:r>
                      <a:b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Garantie SCHL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91962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CAPITAL PATIENT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11 %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Capital-patient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91602"/>
                  </a:ext>
                </a:extLst>
              </a:tr>
            </a:tbl>
          </a:graphicData>
        </a:graphic>
      </p:graphicFrame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FEEE157C-B92F-4034-AA2C-D401F29B0D3C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11733760" y="1381703"/>
            <a:ext cx="0" cy="49562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8C1C83D5-DF8F-5CCF-2AB0-CEB7794E9D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236" y="374056"/>
            <a:ext cx="11089232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CA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Montage financier  Exemple 2</a:t>
            </a:r>
          </a:p>
          <a:p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 logements construction neuve et adaptés en totalité </a:t>
            </a:r>
            <a:r>
              <a:rPr lang="fr-CA" sz="1800" u="sng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Coût : 1 850 788 $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8A90DA-55E2-1A77-339C-7FE090B460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656725" y="6482763"/>
            <a:ext cx="551376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E46-F02B-4798-9A31-17038199D171}" type="slidenum">
              <a:rPr lang="fr-CA" sz="1400" smtClean="0"/>
              <a:pPr/>
              <a:t>16</a:t>
            </a:fld>
            <a:endParaRPr lang="fr-CA" sz="1400" dirty="0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9543688F-85B6-842B-9D13-FD15BE30D0AE}"/>
              </a:ext>
            </a:extLst>
          </p:cNvPr>
          <p:cNvSpPr/>
          <p:nvPr/>
        </p:nvSpPr>
        <p:spPr>
          <a:xfrm>
            <a:off x="4140804" y="271987"/>
            <a:ext cx="3430034" cy="665657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6">
            <a:extLst>
              <a:ext uri="{FF2B5EF4-FFF2-40B4-BE49-F238E27FC236}">
                <a16:creationId xmlns:a16="http://schemas.microsoft.com/office/drawing/2014/main" id="{4E24D90F-7439-C56B-CAD5-BFA9BBCB0A71}"/>
              </a:ext>
            </a:extLst>
          </p:cNvPr>
          <p:cNvSpPr/>
          <p:nvPr/>
        </p:nvSpPr>
        <p:spPr>
          <a:xfrm>
            <a:off x="4336025" y="227840"/>
            <a:ext cx="2683210" cy="745556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0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13">
            <a:extLst>
              <a:ext uri="{FF2B5EF4-FFF2-40B4-BE49-F238E27FC236}">
                <a16:creationId xmlns:a16="http://schemas.microsoft.com/office/drawing/2014/main" id="{F347A4D5-3596-4B42-B5C4-6BBC0E436D3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878771"/>
              </p:ext>
            </p:extLst>
          </p:nvPr>
        </p:nvGraphicFramePr>
        <p:xfrm>
          <a:off x="458237" y="1644974"/>
          <a:ext cx="11275523" cy="35745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9133">
                  <a:extLst>
                    <a:ext uri="{9D8B030D-6E8A-4147-A177-3AD203B41FA5}">
                      <a16:colId xmlns:a16="http://schemas.microsoft.com/office/drawing/2014/main" val="1925498893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1596142431"/>
                    </a:ext>
                  </a:extLst>
                </a:gridCol>
                <a:gridCol w="7058261">
                  <a:extLst>
                    <a:ext uri="{9D8B030D-6E8A-4147-A177-3AD203B41FA5}">
                      <a16:colId xmlns:a16="http://schemas.microsoft.com/office/drawing/2014/main" val="212396659"/>
                    </a:ext>
                  </a:extLst>
                </a:gridCol>
              </a:tblGrid>
              <a:tr h="52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kern="1200" noProof="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Composante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Proportion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kern="1200" dirty="0">
                          <a:solidFill>
                            <a:srgbClr val="0070C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Contributeurs</a:t>
                      </a:r>
                    </a:p>
                  </a:txBody>
                  <a:tcPr marL="72000" marR="36000" marT="36000" marB="36000" anchor="b"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62662"/>
                  </a:ext>
                </a:extLst>
              </a:tr>
              <a:tr h="6574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MILIEU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 panose="020B0502040204020203" pitchFamily="34" charset="0"/>
                        </a:rPr>
                        <a:t>0 %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144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CA" sz="1600" b="1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99793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CONTRIBUTION DU GOUVERNEMENT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10 % 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Subvention gouvernement du Québec – Initiative Desjardins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9514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FINANCEMENT HYPOTHÉCAIRE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70 %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Caisse d’économie solidaire Desjardins</a:t>
                      </a:r>
                      <a:b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Garantie APH sélect SCHL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91962"/>
                  </a:ext>
                </a:extLst>
              </a:tr>
              <a:tr h="79880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sz="19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CAPITAL PATIENT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1" indent="0" algn="l" defTabSz="91251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8C5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fr-CA" sz="1600" b="1" kern="12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Segoe UI"/>
                        </a:rPr>
                        <a:t>20 %</a:t>
                      </a: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tc>
                  <a:txBody>
                    <a:bodyPr/>
                    <a:lstStyle/>
                    <a:p>
                      <a:pPr marL="82800" algn="l" defTabSz="914400" rtl="0" eaLnBrk="1" latinLnBrk="0" hangingPunct="1">
                        <a:spcBef>
                          <a:spcPts val="600"/>
                        </a:spcBef>
                        <a:buClr>
                          <a:schemeClr val="accent1"/>
                        </a:buClr>
                      </a:pP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Capital-patient New </a:t>
                      </a:r>
                      <a:r>
                        <a:rPr lang="fr-CA" sz="1600" b="1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market</a:t>
                      </a: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fr-CA" sz="1600" b="1" kern="1200" dirty="0" err="1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fund</a:t>
                      </a:r>
                      <a:r>
                        <a:rPr lang="fr-CA" sz="1600" b="1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et Fondation Lucie et André Chagnon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36000" marT="36000" marB="36000"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91602"/>
                  </a:ext>
                </a:extLst>
              </a:tr>
            </a:tbl>
          </a:graphicData>
        </a:graphic>
      </p:graphicFrame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FEEE157C-B92F-4034-AA2C-D401F29B0D3C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11733760" y="1381703"/>
            <a:ext cx="0" cy="495622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8C1C83D5-DF8F-5CCF-2AB0-CEB7794E9D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236" y="374056"/>
            <a:ext cx="11089232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CA"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Montage financier  Exemple 3</a:t>
            </a:r>
          </a:p>
          <a:p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363 logements en </a:t>
            </a:r>
            <a:r>
              <a:rPr lang="fr-CA" sz="1800" u="sng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acquisition</a:t>
            </a:r>
            <a:r>
              <a:rPr lang="fr-CA" sz="1800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sz="1800" u="sng" dirty="0">
                <a:solidFill>
                  <a:srgbClr val="38383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Coût : 50 000 000 $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F8A90DA-55E2-1A77-339C-7FE090B4604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656725" y="6482763"/>
            <a:ext cx="551376" cy="216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E46-F02B-4798-9A31-17038199D171}" type="slidenum">
              <a:rPr lang="fr-CA" sz="1400" smtClean="0"/>
              <a:pPr/>
              <a:t>17</a:t>
            </a:fld>
            <a:endParaRPr lang="fr-CA" sz="1400" dirty="0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9543688F-85B6-842B-9D13-FD15BE30D0AE}"/>
              </a:ext>
            </a:extLst>
          </p:cNvPr>
          <p:cNvSpPr/>
          <p:nvPr/>
        </p:nvSpPr>
        <p:spPr>
          <a:xfrm>
            <a:off x="4140804" y="271987"/>
            <a:ext cx="3430034" cy="665657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6">
            <a:extLst>
              <a:ext uri="{FF2B5EF4-FFF2-40B4-BE49-F238E27FC236}">
                <a16:creationId xmlns:a16="http://schemas.microsoft.com/office/drawing/2014/main" id="{4E24D90F-7439-C56B-CAD5-BFA9BBCB0A71}"/>
              </a:ext>
            </a:extLst>
          </p:cNvPr>
          <p:cNvSpPr/>
          <p:nvPr/>
        </p:nvSpPr>
        <p:spPr>
          <a:xfrm>
            <a:off x="4336025" y="227840"/>
            <a:ext cx="2683210" cy="745556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0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7FBE59-6CC6-9DF1-E9F9-33EEF255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64887" cy="689899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AFC4070-954D-64B0-76C5-4EC211B46A05}"/>
              </a:ext>
            </a:extLst>
          </p:cNvPr>
          <p:cNvSpPr/>
          <p:nvPr/>
        </p:nvSpPr>
        <p:spPr>
          <a:xfrm>
            <a:off x="838905" y="1148644"/>
            <a:ext cx="4560711" cy="4560711"/>
          </a:xfrm>
          <a:prstGeom prst="ellipse">
            <a:avLst/>
          </a:prstGeom>
          <a:solidFill>
            <a:srgbClr val="F8C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Merci!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289FF6-737C-BAEE-BEBD-D1C8836A8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21" y="1690549"/>
            <a:ext cx="1556456" cy="15564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1B34CF8-A9A5-2E19-9F41-20CAC35AD7A2}"/>
              </a:ext>
            </a:extLst>
          </p:cNvPr>
          <p:cNvSpPr txBox="1">
            <a:spLocks/>
          </p:cNvSpPr>
          <p:nvPr/>
        </p:nvSpPr>
        <p:spPr>
          <a:xfrm>
            <a:off x="6524978" y="3247005"/>
            <a:ext cx="5199403" cy="112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Période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d’échanges</a:t>
            </a:r>
            <a:endParaRPr lang="en-US" sz="41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904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5595"/>
            </a:gs>
            <a:gs pos="99000">
              <a:srgbClr val="C43437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A4E425A-978C-BCC4-CFE7-C788D0F2E838}"/>
              </a:ext>
            </a:extLst>
          </p:cNvPr>
          <p:cNvSpPr txBox="1"/>
          <p:nvPr/>
        </p:nvSpPr>
        <p:spPr>
          <a:xfrm>
            <a:off x="643218" y="2585592"/>
            <a:ext cx="609904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Présenté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 par: 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Violaine Ouellette </a:t>
            </a:r>
            <a:b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de la </a:t>
            </a:r>
            <a:r>
              <a:rPr lang="en-US" sz="2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Caisse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d’économie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solidaire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 Desjardins</a:t>
            </a:r>
            <a:b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et 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Richard Ryan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" panose="02000000000000000000" pitchFamily="2" charset="0"/>
              </a:rPr>
              <a:t>, consultant en habitation</a:t>
            </a:r>
            <a:endParaRPr lang="fr-FR" sz="2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9C77C75F-BF53-A8EC-4715-887A8182DC31}"/>
              </a:ext>
            </a:extLst>
          </p:cNvPr>
          <p:cNvSpPr/>
          <p:nvPr/>
        </p:nvSpPr>
        <p:spPr>
          <a:xfrm>
            <a:off x="4839093" y="-514917"/>
            <a:ext cx="8168187" cy="5521003"/>
          </a:xfrm>
          <a:custGeom>
            <a:avLst/>
            <a:gdLst>
              <a:gd name="connsiteX0" fmla="*/ 245465 w 5953873"/>
              <a:gd name="connsiteY0" fmla="*/ 421023 h 4024314"/>
              <a:gd name="connsiteX1" fmla="*/ 1286865 w 5953873"/>
              <a:gd name="connsiteY1" fmla="*/ 1614823 h 4024314"/>
              <a:gd name="connsiteX2" fmla="*/ 2340965 w 5953873"/>
              <a:gd name="connsiteY2" fmla="*/ 1868823 h 4024314"/>
              <a:gd name="connsiteX3" fmla="*/ 3268065 w 5953873"/>
              <a:gd name="connsiteY3" fmla="*/ 2440323 h 4024314"/>
              <a:gd name="connsiteX4" fmla="*/ 4309465 w 5953873"/>
              <a:gd name="connsiteY4" fmla="*/ 2808623 h 4024314"/>
              <a:gd name="connsiteX5" fmla="*/ 4817465 w 5953873"/>
              <a:gd name="connsiteY5" fmla="*/ 3735723 h 4024314"/>
              <a:gd name="connsiteX6" fmla="*/ 5515965 w 5953873"/>
              <a:gd name="connsiteY6" fmla="*/ 3837323 h 4024314"/>
              <a:gd name="connsiteX7" fmla="*/ 5935065 w 5953873"/>
              <a:gd name="connsiteY7" fmla="*/ 1373523 h 4024314"/>
              <a:gd name="connsiteX8" fmla="*/ 4906365 w 5953873"/>
              <a:gd name="connsiteY8" fmla="*/ 90823 h 4024314"/>
              <a:gd name="connsiteX9" fmla="*/ 448665 w 5953873"/>
              <a:gd name="connsiteY9" fmla="*/ 141623 h 4024314"/>
              <a:gd name="connsiteX10" fmla="*/ 245465 w 5953873"/>
              <a:gd name="connsiteY10" fmla="*/ 421023 h 402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53873" h="4024314">
                <a:moveTo>
                  <a:pt x="245465" y="421023"/>
                </a:moveTo>
                <a:cubicBezTo>
                  <a:pt x="385165" y="666556"/>
                  <a:pt x="937615" y="1373523"/>
                  <a:pt x="1286865" y="1614823"/>
                </a:cubicBezTo>
                <a:cubicBezTo>
                  <a:pt x="1636115" y="1856123"/>
                  <a:pt x="2010765" y="1731240"/>
                  <a:pt x="2340965" y="1868823"/>
                </a:cubicBezTo>
                <a:cubicBezTo>
                  <a:pt x="2671165" y="2006406"/>
                  <a:pt x="2939982" y="2283690"/>
                  <a:pt x="3268065" y="2440323"/>
                </a:cubicBezTo>
                <a:cubicBezTo>
                  <a:pt x="3596148" y="2596956"/>
                  <a:pt x="4051232" y="2592723"/>
                  <a:pt x="4309465" y="2808623"/>
                </a:cubicBezTo>
                <a:cubicBezTo>
                  <a:pt x="4567698" y="3024523"/>
                  <a:pt x="4616382" y="3564273"/>
                  <a:pt x="4817465" y="3735723"/>
                </a:cubicBezTo>
                <a:cubicBezTo>
                  <a:pt x="5018548" y="3907173"/>
                  <a:pt x="5329698" y="4231023"/>
                  <a:pt x="5515965" y="3837323"/>
                </a:cubicBezTo>
                <a:cubicBezTo>
                  <a:pt x="5702232" y="3443623"/>
                  <a:pt x="6036665" y="1997940"/>
                  <a:pt x="5935065" y="1373523"/>
                </a:cubicBezTo>
                <a:cubicBezTo>
                  <a:pt x="5833465" y="749106"/>
                  <a:pt x="5820765" y="296140"/>
                  <a:pt x="4906365" y="90823"/>
                </a:cubicBezTo>
                <a:cubicBezTo>
                  <a:pt x="3991965" y="-114494"/>
                  <a:pt x="1221248" y="84473"/>
                  <a:pt x="448665" y="141623"/>
                </a:cubicBezTo>
                <a:cubicBezTo>
                  <a:pt x="-323918" y="198773"/>
                  <a:pt x="105765" y="175490"/>
                  <a:pt x="245465" y="421023"/>
                </a:cubicBezTo>
                <a:close/>
              </a:path>
            </a:pathLst>
          </a:custGeom>
          <a:gradFill>
            <a:gsLst>
              <a:gs pos="0">
                <a:srgbClr val="315595">
                  <a:alpha val="30000"/>
                </a:srgbClr>
              </a:gs>
              <a:gs pos="98000">
                <a:srgbClr val="C4343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0EB99A-51D4-7738-F523-10DF87DB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4" y="1581912"/>
            <a:ext cx="4011847" cy="34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5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C9EDCC6-9437-C113-39D5-89BF09CAF28C}"/>
              </a:ext>
            </a:extLst>
          </p:cNvPr>
          <p:cNvSpPr/>
          <p:nvPr/>
        </p:nvSpPr>
        <p:spPr>
          <a:xfrm>
            <a:off x="0" y="109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15595"/>
              </a:gs>
              <a:gs pos="99000">
                <a:srgbClr val="C4343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465FCE-A901-B235-DFF0-FA76AA14346F}"/>
              </a:ext>
            </a:extLst>
          </p:cNvPr>
          <p:cNvSpPr txBox="1"/>
          <p:nvPr/>
        </p:nvSpPr>
        <p:spPr>
          <a:xfrm>
            <a:off x="452063" y="318500"/>
            <a:ext cx="88000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Sommaire de la présentation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FE4D614D-21BA-7D15-882E-C34452F82DF9}"/>
              </a:ext>
            </a:extLst>
          </p:cNvPr>
          <p:cNvSpPr/>
          <p:nvPr/>
        </p:nvSpPr>
        <p:spPr>
          <a:xfrm>
            <a:off x="619428" y="1083507"/>
            <a:ext cx="8160773" cy="117584"/>
          </a:xfrm>
          <a:custGeom>
            <a:avLst/>
            <a:gdLst>
              <a:gd name="connsiteX0" fmla="*/ 190139 w 6434962"/>
              <a:gd name="connsiteY0" fmla="*/ 156019 h 189089"/>
              <a:gd name="connsiteX1" fmla="*/ 6183315 w 6434962"/>
              <a:gd name="connsiteY1" fmla="*/ 56867 h 189089"/>
              <a:gd name="connsiteX2" fmla="*/ 630814 w 6434962"/>
              <a:gd name="connsiteY2" fmla="*/ 189070 h 189089"/>
              <a:gd name="connsiteX3" fmla="*/ 718949 w 6434962"/>
              <a:gd name="connsiteY3" fmla="*/ 45850 h 189089"/>
              <a:gd name="connsiteX4" fmla="*/ 5929927 w 6434962"/>
              <a:gd name="connsiteY4" fmla="*/ 1783 h 189089"/>
              <a:gd name="connsiteX5" fmla="*/ 5940944 w 6434962"/>
              <a:gd name="connsiteY5" fmla="*/ 12800 h 1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962" h="189089">
                <a:moveTo>
                  <a:pt x="190139" y="156019"/>
                </a:moveTo>
                <a:lnTo>
                  <a:pt x="6183315" y="56867"/>
                </a:lnTo>
                <a:cubicBezTo>
                  <a:pt x="6256761" y="62375"/>
                  <a:pt x="1541542" y="190906"/>
                  <a:pt x="630814" y="189070"/>
                </a:cubicBezTo>
                <a:cubicBezTo>
                  <a:pt x="-279914" y="187234"/>
                  <a:pt x="-164236" y="77064"/>
                  <a:pt x="718949" y="45850"/>
                </a:cubicBezTo>
                <a:cubicBezTo>
                  <a:pt x="1602134" y="14636"/>
                  <a:pt x="5929927" y="1783"/>
                  <a:pt x="5929927" y="1783"/>
                </a:cubicBezTo>
                <a:cubicBezTo>
                  <a:pt x="6800259" y="-3725"/>
                  <a:pt x="6370601" y="4537"/>
                  <a:pt x="5940944" y="128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E7E679E-3CE8-7B64-25C1-EB009A743E11}"/>
              </a:ext>
            </a:extLst>
          </p:cNvPr>
          <p:cNvCxnSpPr>
            <a:cxnSpLocks/>
          </p:cNvCxnSpPr>
          <p:nvPr/>
        </p:nvCxnSpPr>
        <p:spPr>
          <a:xfrm flipV="1">
            <a:off x="5579910" y="-294275"/>
            <a:ext cx="7160027" cy="7864410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C43624B-257C-05B5-7425-910818AD55EB}"/>
              </a:ext>
            </a:extLst>
          </p:cNvPr>
          <p:cNvCxnSpPr>
            <a:cxnSpLocks/>
          </p:cNvCxnSpPr>
          <p:nvPr/>
        </p:nvCxnSpPr>
        <p:spPr>
          <a:xfrm flipV="1">
            <a:off x="6118365" y="213725"/>
            <a:ext cx="6392972" cy="7015346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2F29A93-4FE9-1D3C-35C4-C9EE3B549D77}"/>
              </a:ext>
            </a:extLst>
          </p:cNvPr>
          <p:cNvCxnSpPr>
            <a:cxnSpLocks/>
          </p:cNvCxnSpPr>
          <p:nvPr/>
        </p:nvCxnSpPr>
        <p:spPr>
          <a:xfrm flipV="1">
            <a:off x="6143764" y="353425"/>
            <a:ext cx="6481873" cy="7107356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9A3683E-A51A-79FC-BFEE-FD3E6147444D}"/>
              </a:ext>
            </a:extLst>
          </p:cNvPr>
          <p:cNvCxnSpPr>
            <a:cxnSpLocks/>
          </p:cNvCxnSpPr>
          <p:nvPr/>
        </p:nvCxnSpPr>
        <p:spPr>
          <a:xfrm flipV="1">
            <a:off x="6345090" y="531225"/>
            <a:ext cx="6318647" cy="6959600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EC5F34C-56D9-6E9E-136E-2ECA5BD039FD}"/>
              </a:ext>
            </a:extLst>
          </p:cNvPr>
          <p:cNvCxnSpPr>
            <a:cxnSpLocks/>
          </p:cNvCxnSpPr>
          <p:nvPr/>
        </p:nvCxnSpPr>
        <p:spPr>
          <a:xfrm flipV="1">
            <a:off x="6131064" y="569325"/>
            <a:ext cx="6710473" cy="7429500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21F5B97-E4EE-CB48-BDB0-BA7DF4A04FE6}"/>
              </a:ext>
            </a:extLst>
          </p:cNvPr>
          <p:cNvCxnSpPr>
            <a:cxnSpLocks/>
          </p:cNvCxnSpPr>
          <p:nvPr/>
        </p:nvCxnSpPr>
        <p:spPr>
          <a:xfrm flipV="1">
            <a:off x="6929399" y="772525"/>
            <a:ext cx="5950238" cy="6615765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7FFF5AF-20D4-0121-5B7F-4E5CCEDA0B27}"/>
              </a:ext>
            </a:extLst>
          </p:cNvPr>
          <p:cNvCxnSpPr>
            <a:cxnSpLocks/>
          </p:cNvCxnSpPr>
          <p:nvPr/>
        </p:nvCxnSpPr>
        <p:spPr>
          <a:xfrm flipV="1">
            <a:off x="7145329" y="1280525"/>
            <a:ext cx="5518408" cy="6142690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08331E68-1DE3-FA56-DA10-5DE62722B703}"/>
              </a:ext>
            </a:extLst>
          </p:cNvPr>
          <p:cNvCxnSpPr>
            <a:cxnSpLocks/>
          </p:cNvCxnSpPr>
          <p:nvPr/>
        </p:nvCxnSpPr>
        <p:spPr>
          <a:xfrm flipV="1">
            <a:off x="7570911" y="1521825"/>
            <a:ext cx="5092826" cy="5707246"/>
          </a:xfrm>
          <a:prstGeom prst="line">
            <a:avLst/>
          </a:prstGeom>
          <a:ln w="412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454CC0B-8F93-2C77-7076-7FB4A5AA5E3B}"/>
              </a:ext>
            </a:extLst>
          </p:cNvPr>
          <p:cNvSpPr txBox="1"/>
          <p:nvPr/>
        </p:nvSpPr>
        <p:spPr>
          <a:xfrm>
            <a:off x="1243103" y="1422071"/>
            <a:ext cx="7389620" cy="4230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Contexte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de crise du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logement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et de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l’abordabilité</a:t>
            </a:r>
            <a:endParaRPr lang="en-US" sz="21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logement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à but non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lucratif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: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une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solution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pérenne</a:t>
            </a:r>
            <a:endParaRPr lang="en-US" sz="21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Comme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municipalité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quels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sont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vos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leviers pour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appuyer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et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accélérer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développement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ces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projets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?</a:t>
            </a:r>
          </a:p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Quelles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sont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les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principales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sources de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financement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aujourd’hui</a:t>
            </a: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?</a:t>
            </a:r>
          </a:p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Les suites possibles</a:t>
            </a:r>
          </a:p>
          <a:p>
            <a:pPr marL="270900" indent="-270900">
              <a:spcBef>
                <a:spcPts val="900"/>
              </a:spcBef>
              <a:buClr>
                <a:srgbClr val="F8C22A"/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439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31A73F82-F62E-2B70-7B7F-7D4B1E8E3360}"/>
              </a:ext>
            </a:extLst>
          </p:cNvPr>
          <p:cNvSpPr/>
          <p:nvPr/>
        </p:nvSpPr>
        <p:spPr>
          <a:xfrm>
            <a:off x="-2576053" y="219823"/>
            <a:ext cx="6798313" cy="5869210"/>
          </a:xfrm>
          <a:custGeom>
            <a:avLst/>
            <a:gdLst>
              <a:gd name="connsiteX0" fmla="*/ 653632 w 5793544"/>
              <a:gd name="connsiteY0" fmla="*/ 372178 h 5131885"/>
              <a:gd name="connsiteX1" fmla="*/ 3341748 w 5793544"/>
              <a:gd name="connsiteY1" fmla="*/ 140824 h 5131885"/>
              <a:gd name="connsiteX2" fmla="*/ 5699357 w 5793544"/>
              <a:gd name="connsiteY2" fmla="*/ 1595051 h 5131885"/>
              <a:gd name="connsiteX3" fmla="*/ 4939194 w 5793544"/>
              <a:gd name="connsiteY3" fmla="*/ 4778925 h 5131885"/>
              <a:gd name="connsiteX4" fmla="*/ 1413796 w 5793544"/>
              <a:gd name="connsiteY4" fmla="*/ 4845026 h 5131885"/>
              <a:gd name="connsiteX5" fmla="*/ 36688 w 5793544"/>
              <a:gd name="connsiteY5" fmla="*/ 2928092 h 5131885"/>
              <a:gd name="connsiteX6" fmla="*/ 653632 w 5793544"/>
              <a:gd name="connsiteY6" fmla="*/ 372178 h 51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544" h="5131885">
                <a:moveTo>
                  <a:pt x="653632" y="372178"/>
                </a:moveTo>
                <a:cubicBezTo>
                  <a:pt x="1204475" y="-92367"/>
                  <a:pt x="2500794" y="-62988"/>
                  <a:pt x="3341748" y="140824"/>
                </a:cubicBezTo>
                <a:cubicBezTo>
                  <a:pt x="4182702" y="344636"/>
                  <a:pt x="5433116" y="822034"/>
                  <a:pt x="5699357" y="1595051"/>
                </a:cubicBezTo>
                <a:cubicBezTo>
                  <a:pt x="5965598" y="2368068"/>
                  <a:pt x="5653454" y="4237263"/>
                  <a:pt x="4939194" y="4778925"/>
                </a:cubicBezTo>
                <a:cubicBezTo>
                  <a:pt x="4224934" y="5320587"/>
                  <a:pt x="2230880" y="5153498"/>
                  <a:pt x="1413796" y="4845026"/>
                </a:cubicBezTo>
                <a:cubicBezTo>
                  <a:pt x="596712" y="4536554"/>
                  <a:pt x="161546" y="3675403"/>
                  <a:pt x="36688" y="2928092"/>
                </a:cubicBezTo>
                <a:cubicBezTo>
                  <a:pt x="-88170" y="2180781"/>
                  <a:pt x="102789" y="836723"/>
                  <a:pt x="653632" y="372178"/>
                </a:cubicBezTo>
                <a:close/>
              </a:path>
            </a:pathLst>
          </a:custGeom>
          <a:gradFill>
            <a:gsLst>
              <a:gs pos="0">
                <a:srgbClr val="315595">
                  <a:alpha val="20000"/>
                </a:srgbClr>
              </a:gs>
              <a:gs pos="100000">
                <a:srgbClr val="C43437">
                  <a:alpha val="20000"/>
                </a:srgb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8CCFB7-6F34-B7AA-C844-4504358CA4C0}"/>
              </a:ext>
            </a:extLst>
          </p:cNvPr>
          <p:cNvSpPr txBox="1">
            <a:spLocks/>
          </p:cNvSpPr>
          <p:nvPr/>
        </p:nvSpPr>
        <p:spPr>
          <a:xfrm>
            <a:off x="780056" y="1282563"/>
            <a:ext cx="5199403" cy="281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crise </a:t>
            </a:r>
            <a:br>
              <a:rPr lang="en-US" sz="41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1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</a:t>
            </a:r>
            <a:r>
              <a:rPr lang="en-US" sz="4100" b="1" dirty="0" err="1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bref</a:t>
            </a:r>
            <a:endParaRPr lang="en-US" sz="4100" b="1" dirty="0">
              <a:solidFill>
                <a:srgbClr val="31559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A16883-76EF-CE1E-814C-1C17ECE4F2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46764" y="1062876"/>
            <a:ext cx="74837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defTabSz="914400">
              <a:spcBef>
                <a:spcPts val="1000"/>
              </a:spcBef>
              <a:buClr>
                <a:srgbClr val="F8C22A"/>
              </a:buClr>
              <a:defRPr/>
            </a:pPr>
            <a:endParaRPr lang="fr-CA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914400">
              <a:spcBef>
                <a:spcPts val="1000"/>
              </a:spcBef>
              <a:buClr>
                <a:srgbClr val="F8C22A"/>
              </a:buClr>
              <a:defRPr/>
            </a:pPr>
            <a:r>
              <a:rPr lang="fr-CA" b="1" kern="0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À l’échelle du Québec 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endParaRPr lang="fr-CA" sz="900" kern="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Taux d’inoccupation à 1,3 %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Hausse historique des loyers : 7,4 % en 2023 pour locataires qui restent dans même logement; 13 % à + de 30 % pour les nouveaux locataires d’ici 2025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Mises en chantier en baisse de 30 %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Les </a:t>
            </a:r>
            <a:r>
              <a:rPr lang="fr-CA" b="1" kern="0" dirty="0">
                <a:latin typeface="Roboto "/>
                <a:ea typeface="Roboto Light" panose="02000000000000000000" pitchFamily="2" charset="0"/>
                <a:cs typeface="Roboto Light" panose="02000000000000000000" pitchFamily="2" charset="0"/>
              </a:rPr>
              <a:t>logements adéquats avec loyer accessible pour les ménages à faible revenu </a:t>
            </a: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 vulnérables sont </a:t>
            </a:r>
            <a:r>
              <a:rPr lang="fr-CA" b="1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pratiquement indisponibles.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 besoins qui explosent aussi pour les </a:t>
            </a:r>
            <a:r>
              <a:rPr lang="fr-CA" b="1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ménages à </a:t>
            </a:r>
            <a:r>
              <a:rPr lang="fr-CA" b="1" u="sng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moyen revenu</a:t>
            </a:r>
            <a:r>
              <a:rPr lang="fr-CA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</a:t>
            </a: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pour les </a:t>
            </a:r>
            <a:r>
              <a:rPr lang="fr-CA" b="1" u="sng" kern="0" dirty="0" err="1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travailleurs.ses</a:t>
            </a:r>
            <a:r>
              <a:rPr lang="fr-CA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les </a:t>
            </a:r>
            <a:r>
              <a:rPr lang="fr-CA" b="1" u="sng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immigrants</a:t>
            </a:r>
            <a:r>
              <a:rPr lang="fr-CA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 les </a:t>
            </a:r>
            <a:r>
              <a:rPr lang="fr-CA" b="1" u="sng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étudiants</a:t>
            </a: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 fond </a:t>
            </a:r>
            <a:r>
              <a:rPr lang="fr-CA" b="1" kern="0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de taux d’intérêts élevés et de hausse des coûts de construction </a:t>
            </a:r>
            <a:r>
              <a:rPr lang="fr-CA" kern="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= défis énormes de financement pour offrir de l’</a:t>
            </a:r>
            <a:r>
              <a:rPr lang="fr-CA" kern="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abordabilité</a:t>
            </a:r>
            <a:endParaRPr lang="fr-CA" kern="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lvl="2" indent="-285750" defTabSz="914400">
              <a:spcBef>
                <a:spcPts val="1000"/>
              </a:spcBef>
              <a:buClr>
                <a:srgbClr val="F8C22A"/>
              </a:buClr>
              <a:buFont typeface="Arial" panose="020B0604020202020204" pitchFamily="34" charset="0"/>
              <a:buChar char="•"/>
              <a:defRPr/>
            </a:pPr>
            <a:endParaRPr lang="fr-CA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e libre 6">
            <a:extLst>
              <a:ext uri="{FF2B5EF4-FFF2-40B4-BE49-F238E27FC236}">
                <a16:creationId xmlns:a16="http://schemas.microsoft.com/office/drawing/2014/main" id="{41D5F4F7-A093-24DD-20E6-9B7231E08DB9}"/>
              </a:ext>
            </a:extLst>
          </p:cNvPr>
          <p:cNvSpPr/>
          <p:nvPr/>
        </p:nvSpPr>
        <p:spPr>
          <a:xfrm>
            <a:off x="4238072" y="1107023"/>
            <a:ext cx="3430034" cy="665657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204A3BBA-CD39-811C-4326-29522AB269B2}"/>
              </a:ext>
            </a:extLst>
          </p:cNvPr>
          <p:cNvSpPr/>
          <p:nvPr/>
        </p:nvSpPr>
        <p:spPr>
          <a:xfrm>
            <a:off x="4433293" y="1062876"/>
            <a:ext cx="2683210" cy="745556"/>
          </a:xfrm>
          <a:custGeom>
            <a:avLst/>
            <a:gdLst>
              <a:gd name="connsiteX0" fmla="*/ 412476 w 4922342"/>
              <a:gd name="connsiteY0" fmla="*/ 100728 h 869136"/>
              <a:gd name="connsiteX1" fmla="*/ 1957812 w 4922342"/>
              <a:gd name="connsiteY1" fmla="*/ 144 h 869136"/>
              <a:gd name="connsiteX2" fmla="*/ 3548868 w 4922342"/>
              <a:gd name="connsiteY2" fmla="*/ 119016 h 869136"/>
              <a:gd name="connsiteX3" fmla="*/ 4783308 w 4922342"/>
              <a:gd name="connsiteY3" fmla="*/ 393336 h 869136"/>
              <a:gd name="connsiteX4" fmla="*/ 4737588 w 4922342"/>
              <a:gd name="connsiteY4" fmla="*/ 713376 h 869136"/>
              <a:gd name="connsiteX5" fmla="*/ 3393420 w 4922342"/>
              <a:gd name="connsiteY5" fmla="*/ 868824 h 869136"/>
              <a:gd name="connsiteX6" fmla="*/ 503916 w 4922342"/>
              <a:gd name="connsiteY6" fmla="*/ 740808 h 869136"/>
              <a:gd name="connsiteX7" fmla="*/ 996 w 4922342"/>
              <a:gd name="connsiteY7" fmla="*/ 347616 h 869136"/>
              <a:gd name="connsiteX8" fmla="*/ 412476 w 4922342"/>
              <a:gd name="connsiteY8" fmla="*/ 100728 h 8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2342" h="869136">
                <a:moveTo>
                  <a:pt x="412476" y="100728"/>
                </a:moveTo>
                <a:cubicBezTo>
                  <a:pt x="738612" y="42816"/>
                  <a:pt x="1435080" y="-2904"/>
                  <a:pt x="1957812" y="144"/>
                </a:cubicBezTo>
                <a:cubicBezTo>
                  <a:pt x="2480544" y="3192"/>
                  <a:pt x="3077952" y="53484"/>
                  <a:pt x="3548868" y="119016"/>
                </a:cubicBezTo>
                <a:cubicBezTo>
                  <a:pt x="4019784" y="184548"/>
                  <a:pt x="4585188" y="294276"/>
                  <a:pt x="4783308" y="393336"/>
                </a:cubicBezTo>
                <a:cubicBezTo>
                  <a:pt x="4981428" y="492396"/>
                  <a:pt x="4969236" y="634128"/>
                  <a:pt x="4737588" y="713376"/>
                </a:cubicBezTo>
                <a:cubicBezTo>
                  <a:pt x="4505940" y="792624"/>
                  <a:pt x="4099032" y="864252"/>
                  <a:pt x="3393420" y="868824"/>
                </a:cubicBezTo>
                <a:cubicBezTo>
                  <a:pt x="2687808" y="873396"/>
                  <a:pt x="1069320" y="827676"/>
                  <a:pt x="503916" y="740808"/>
                </a:cubicBezTo>
                <a:cubicBezTo>
                  <a:pt x="-61488" y="653940"/>
                  <a:pt x="13188" y="455820"/>
                  <a:pt x="996" y="347616"/>
                </a:cubicBezTo>
                <a:cubicBezTo>
                  <a:pt x="-11196" y="239412"/>
                  <a:pt x="86340" y="158640"/>
                  <a:pt x="412476" y="100728"/>
                </a:cubicBezTo>
                <a:close/>
              </a:path>
            </a:pathLst>
          </a:custGeom>
          <a:noFill/>
          <a:ln w="952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2F6E62-FEED-20EE-8014-7E50FE88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9" y="3473545"/>
            <a:ext cx="1905466" cy="19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4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315595"/>
            </a:gs>
            <a:gs pos="99000">
              <a:srgbClr val="C43437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>
            <a:extLst>
              <a:ext uri="{FF2B5EF4-FFF2-40B4-BE49-F238E27FC236}">
                <a16:creationId xmlns:a16="http://schemas.microsoft.com/office/drawing/2014/main" id="{31D95578-F4FC-50C1-53A7-CAEB4AA54F55}"/>
              </a:ext>
            </a:extLst>
          </p:cNvPr>
          <p:cNvSpPr/>
          <p:nvPr/>
        </p:nvSpPr>
        <p:spPr>
          <a:xfrm rot="18017638">
            <a:off x="-2306879" y="-1602828"/>
            <a:ext cx="10431632" cy="7050900"/>
          </a:xfrm>
          <a:custGeom>
            <a:avLst/>
            <a:gdLst>
              <a:gd name="connsiteX0" fmla="*/ 245465 w 5953873"/>
              <a:gd name="connsiteY0" fmla="*/ 421023 h 4024314"/>
              <a:gd name="connsiteX1" fmla="*/ 1286865 w 5953873"/>
              <a:gd name="connsiteY1" fmla="*/ 1614823 h 4024314"/>
              <a:gd name="connsiteX2" fmla="*/ 2340965 w 5953873"/>
              <a:gd name="connsiteY2" fmla="*/ 1868823 h 4024314"/>
              <a:gd name="connsiteX3" fmla="*/ 3268065 w 5953873"/>
              <a:gd name="connsiteY3" fmla="*/ 2440323 h 4024314"/>
              <a:gd name="connsiteX4" fmla="*/ 4309465 w 5953873"/>
              <a:gd name="connsiteY4" fmla="*/ 2808623 h 4024314"/>
              <a:gd name="connsiteX5" fmla="*/ 4817465 w 5953873"/>
              <a:gd name="connsiteY5" fmla="*/ 3735723 h 4024314"/>
              <a:gd name="connsiteX6" fmla="*/ 5515965 w 5953873"/>
              <a:gd name="connsiteY6" fmla="*/ 3837323 h 4024314"/>
              <a:gd name="connsiteX7" fmla="*/ 5935065 w 5953873"/>
              <a:gd name="connsiteY7" fmla="*/ 1373523 h 4024314"/>
              <a:gd name="connsiteX8" fmla="*/ 4906365 w 5953873"/>
              <a:gd name="connsiteY8" fmla="*/ 90823 h 4024314"/>
              <a:gd name="connsiteX9" fmla="*/ 448665 w 5953873"/>
              <a:gd name="connsiteY9" fmla="*/ 141623 h 4024314"/>
              <a:gd name="connsiteX10" fmla="*/ 245465 w 5953873"/>
              <a:gd name="connsiteY10" fmla="*/ 421023 h 402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53873" h="4024314">
                <a:moveTo>
                  <a:pt x="245465" y="421023"/>
                </a:moveTo>
                <a:cubicBezTo>
                  <a:pt x="385165" y="666556"/>
                  <a:pt x="937615" y="1373523"/>
                  <a:pt x="1286865" y="1614823"/>
                </a:cubicBezTo>
                <a:cubicBezTo>
                  <a:pt x="1636115" y="1856123"/>
                  <a:pt x="2010765" y="1731240"/>
                  <a:pt x="2340965" y="1868823"/>
                </a:cubicBezTo>
                <a:cubicBezTo>
                  <a:pt x="2671165" y="2006406"/>
                  <a:pt x="2939982" y="2283690"/>
                  <a:pt x="3268065" y="2440323"/>
                </a:cubicBezTo>
                <a:cubicBezTo>
                  <a:pt x="3596148" y="2596956"/>
                  <a:pt x="4051232" y="2592723"/>
                  <a:pt x="4309465" y="2808623"/>
                </a:cubicBezTo>
                <a:cubicBezTo>
                  <a:pt x="4567698" y="3024523"/>
                  <a:pt x="4616382" y="3564273"/>
                  <a:pt x="4817465" y="3735723"/>
                </a:cubicBezTo>
                <a:cubicBezTo>
                  <a:pt x="5018548" y="3907173"/>
                  <a:pt x="5329698" y="4231023"/>
                  <a:pt x="5515965" y="3837323"/>
                </a:cubicBezTo>
                <a:cubicBezTo>
                  <a:pt x="5702232" y="3443623"/>
                  <a:pt x="6036665" y="1997940"/>
                  <a:pt x="5935065" y="1373523"/>
                </a:cubicBezTo>
                <a:cubicBezTo>
                  <a:pt x="5833465" y="749106"/>
                  <a:pt x="5820765" y="296140"/>
                  <a:pt x="4906365" y="90823"/>
                </a:cubicBezTo>
                <a:cubicBezTo>
                  <a:pt x="3991965" y="-114494"/>
                  <a:pt x="1221248" y="84473"/>
                  <a:pt x="448665" y="141623"/>
                </a:cubicBezTo>
                <a:cubicBezTo>
                  <a:pt x="-323918" y="198773"/>
                  <a:pt x="105765" y="175490"/>
                  <a:pt x="245465" y="421023"/>
                </a:cubicBezTo>
                <a:close/>
              </a:path>
            </a:pathLst>
          </a:custGeom>
          <a:gradFill>
            <a:gsLst>
              <a:gs pos="0">
                <a:srgbClr val="C43437"/>
              </a:gs>
              <a:gs pos="97000">
                <a:srgbClr val="31559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95C6FA-2613-813D-EC83-B79A6C3F8D2F}"/>
              </a:ext>
            </a:extLst>
          </p:cNvPr>
          <p:cNvSpPr txBox="1"/>
          <p:nvPr/>
        </p:nvSpPr>
        <p:spPr>
          <a:xfrm>
            <a:off x="674914" y="1190203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logement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à but non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lucratif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 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solution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pérenne</a:t>
            </a:r>
            <a:endParaRPr lang="en-US"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CA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E0925DD-296C-6FBE-EE63-F78F440A36D4}"/>
              </a:ext>
            </a:extLst>
          </p:cNvPr>
          <p:cNvSpPr txBox="1">
            <a:spLocks/>
          </p:cNvSpPr>
          <p:nvPr/>
        </p:nvSpPr>
        <p:spPr>
          <a:xfrm>
            <a:off x="-499515" y="3827425"/>
            <a:ext cx="5479702" cy="117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OSBL </a:t>
            </a:r>
            <a:r>
              <a:rPr lang="en-US" sz="2400" b="1" dirty="0" err="1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d’habitation</a:t>
            </a:r>
            <a:endParaRPr lang="en-US" sz="2400" b="1" dirty="0">
              <a:solidFill>
                <a:srgbClr val="F8C22A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Forme libre 15">
            <a:extLst>
              <a:ext uri="{FF2B5EF4-FFF2-40B4-BE49-F238E27FC236}">
                <a16:creationId xmlns:a16="http://schemas.microsoft.com/office/drawing/2014/main" id="{5689452C-B3C3-6FCD-8CED-C0C7A6117852}"/>
              </a:ext>
            </a:extLst>
          </p:cNvPr>
          <p:cNvSpPr/>
          <p:nvPr/>
        </p:nvSpPr>
        <p:spPr>
          <a:xfrm>
            <a:off x="598893" y="3239242"/>
            <a:ext cx="3439708" cy="1502223"/>
          </a:xfrm>
          <a:custGeom>
            <a:avLst/>
            <a:gdLst>
              <a:gd name="connsiteX0" fmla="*/ 814532 w 5888322"/>
              <a:gd name="connsiteY0" fmla="*/ 562902 h 4710468"/>
              <a:gd name="connsiteX1" fmla="*/ 2382075 w 5888322"/>
              <a:gd name="connsiteY1" fmla="*/ 50436 h 4710468"/>
              <a:gd name="connsiteX2" fmla="*/ 4301310 w 5888322"/>
              <a:gd name="connsiteY2" fmla="*/ 673433 h 4710468"/>
              <a:gd name="connsiteX3" fmla="*/ 5547306 w 5888322"/>
              <a:gd name="connsiteY3" fmla="*/ 1999816 h 4710468"/>
              <a:gd name="connsiteX4" fmla="*/ 5436774 w 5888322"/>
              <a:gd name="connsiteY4" fmla="*/ 3758277 h 4710468"/>
              <a:gd name="connsiteX5" fmla="*/ 4040053 w 5888322"/>
              <a:gd name="connsiteY5" fmla="*/ 4542049 h 4710468"/>
              <a:gd name="connsiteX6" fmla="*/ 1206418 w 5888322"/>
              <a:gd name="connsiteY6" fmla="*/ 4552097 h 4710468"/>
              <a:gd name="connsiteX7" fmla="*/ 221679 w 5888322"/>
              <a:gd name="connsiteY7" fmla="*/ 3476924 h 4710468"/>
              <a:gd name="connsiteX8" fmla="*/ 352308 w 5888322"/>
              <a:gd name="connsiteY8" fmla="*/ 1768704 h 4710468"/>
              <a:gd name="connsiteX9" fmla="*/ 643710 w 5888322"/>
              <a:gd name="connsiteY9" fmla="*/ 613143 h 4710468"/>
              <a:gd name="connsiteX10" fmla="*/ 2201205 w 5888322"/>
              <a:gd name="connsiteY10" fmla="*/ 150919 h 4710468"/>
              <a:gd name="connsiteX11" fmla="*/ 3487394 w 5888322"/>
              <a:gd name="connsiteY11" fmla="*/ 402128 h 4710468"/>
              <a:gd name="connsiteX12" fmla="*/ 5818611 w 5888322"/>
              <a:gd name="connsiteY12" fmla="*/ 2261073 h 4710468"/>
              <a:gd name="connsiteX13" fmla="*/ 5014743 w 5888322"/>
              <a:gd name="connsiteY13" fmla="*/ 4471710 h 4710468"/>
              <a:gd name="connsiteX14" fmla="*/ 2361978 w 5888322"/>
              <a:gd name="connsiteY14" fmla="*/ 4592291 h 4710468"/>
              <a:gd name="connsiteX15" fmla="*/ 362356 w 5888322"/>
              <a:gd name="connsiteY15" fmla="*/ 3959244 h 4710468"/>
              <a:gd name="connsiteX16" fmla="*/ 616 w 5888322"/>
              <a:gd name="connsiteY16" fmla="*/ 2341460 h 4710468"/>
              <a:gd name="connsiteX17" fmla="*/ 362356 w 5888322"/>
              <a:gd name="connsiteY17" fmla="*/ 914594 h 4710468"/>
              <a:gd name="connsiteX18" fmla="*/ 1156176 w 5888322"/>
              <a:gd name="connsiteY18" fmla="*/ 140871 h 4710468"/>
              <a:gd name="connsiteX19" fmla="*/ 3316572 w 5888322"/>
              <a:gd name="connsiteY19" fmla="*/ 150919 h 4710468"/>
              <a:gd name="connsiteX20" fmla="*/ 5145372 w 5888322"/>
              <a:gd name="connsiteY20" fmla="*/ 1668220 h 4710468"/>
              <a:gd name="connsiteX21" fmla="*/ 5175517 w 5888322"/>
              <a:gd name="connsiteY21" fmla="*/ 1698365 h 471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8322" h="4710468">
                <a:moveTo>
                  <a:pt x="814532" y="562902"/>
                </a:moveTo>
                <a:cubicBezTo>
                  <a:pt x="1307738" y="297458"/>
                  <a:pt x="1800945" y="32014"/>
                  <a:pt x="2382075" y="50436"/>
                </a:cubicBezTo>
                <a:cubicBezTo>
                  <a:pt x="2963205" y="68858"/>
                  <a:pt x="3773772" y="348536"/>
                  <a:pt x="4301310" y="673433"/>
                </a:cubicBezTo>
                <a:cubicBezTo>
                  <a:pt x="4828849" y="998330"/>
                  <a:pt x="5358062" y="1485675"/>
                  <a:pt x="5547306" y="1999816"/>
                </a:cubicBezTo>
                <a:cubicBezTo>
                  <a:pt x="5736550" y="2513957"/>
                  <a:pt x="5687983" y="3334572"/>
                  <a:pt x="5436774" y="3758277"/>
                </a:cubicBezTo>
                <a:cubicBezTo>
                  <a:pt x="5185565" y="4181983"/>
                  <a:pt x="4745112" y="4409746"/>
                  <a:pt x="4040053" y="4542049"/>
                </a:cubicBezTo>
                <a:cubicBezTo>
                  <a:pt x="3334994" y="4674352"/>
                  <a:pt x="1842814" y="4729618"/>
                  <a:pt x="1206418" y="4552097"/>
                </a:cubicBezTo>
                <a:cubicBezTo>
                  <a:pt x="570022" y="4374576"/>
                  <a:pt x="364031" y="3940823"/>
                  <a:pt x="221679" y="3476924"/>
                </a:cubicBezTo>
                <a:cubicBezTo>
                  <a:pt x="79327" y="3013025"/>
                  <a:pt x="281970" y="2246001"/>
                  <a:pt x="352308" y="1768704"/>
                </a:cubicBezTo>
                <a:cubicBezTo>
                  <a:pt x="422646" y="1291407"/>
                  <a:pt x="335560" y="882774"/>
                  <a:pt x="643710" y="613143"/>
                </a:cubicBezTo>
                <a:cubicBezTo>
                  <a:pt x="951860" y="343512"/>
                  <a:pt x="1727258" y="186088"/>
                  <a:pt x="2201205" y="150919"/>
                </a:cubicBezTo>
                <a:cubicBezTo>
                  <a:pt x="2675152" y="115750"/>
                  <a:pt x="2884493" y="50436"/>
                  <a:pt x="3487394" y="402128"/>
                </a:cubicBezTo>
                <a:cubicBezTo>
                  <a:pt x="4090295" y="753820"/>
                  <a:pt x="5564053" y="1582809"/>
                  <a:pt x="5818611" y="2261073"/>
                </a:cubicBezTo>
                <a:cubicBezTo>
                  <a:pt x="6073169" y="2939337"/>
                  <a:pt x="5590849" y="4083174"/>
                  <a:pt x="5014743" y="4471710"/>
                </a:cubicBezTo>
                <a:cubicBezTo>
                  <a:pt x="4438637" y="4860246"/>
                  <a:pt x="3137376" y="4677702"/>
                  <a:pt x="2361978" y="4592291"/>
                </a:cubicBezTo>
                <a:cubicBezTo>
                  <a:pt x="1586580" y="4506880"/>
                  <a:pt x="755916" y="4334382"/>
                  <a:pt x="362356" y="3959244"/>
                </a:cubicBezTo>
                <a:cubicBezTo>
                  <a:pt x="-31204" y="3584106"/>
                  <a:pt x="616" y="2848902"/>
                  <a:pt x="616" y="2341460"/>
                </a:cubicBezTo>
                <a:cubicBezTo>
                  <a:pt x="616" y="1834018"/>
                  <a:pt x="169763" y="1281359"/>
                  <a:pt x="362356" y="914594"/>
                </a:cubicBezTo>
                <a:cubicBezTo>
                  <a:pt x="554949" y="547829"/>
                  <a:pt x="663807" y="268150"/>
                  <a:pt x="1156176" y="140871"/>
                </a:cubicBezTo>
                <a:cubicBezTo>
                  <a:pt x="1648545" y="13592"/>
                  <a:pt x="2651706" y="-103639"/>
                  <a:pt x="3316572" y="150919"/>
                </a:cubicBezTo>
                <a:cubicBezTo>
                  <a:pt x="3981438" y="405477"/>
                  <a:pt x="5145372" y="1668220"/>
                  <a:pt x="5145372" y="1668220"/>
                </a:cubicBezTo>
                <a:cubicBezTo>
                  <a:pt x="5455196" y="1926128"/>
                  <a:pt x="5315356" y="1812246"/>
                  <a:pt x="5175517" y="1698365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D4B92BE-0E7C-F033-1454-54CD32EBC774}"/>
              </a:ext>
            </a:extLst>
          </p:cNvPr>
          <p:cNvSpPr txBox="1">
            <a:spLocks/>
          </p:cNvSpPr>
          <p:nvPr/>
        </p:nvSpPr>
        <p:spPr>
          <a:xfrm>
            <a:off x="4697182" y="3774152"/>
            <a:ext cx="3962586" cy="117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Coopérative</a:t>
            </a:r>
            <a:r>
              <a:rPr lang="en-US" sz="24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br>
              <a:rPr lang="en-US" sz="24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</a:br>
            <a:r>
              <a:rPr lang="en-US" sz="2400" b="1" dirty="0" err="1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d’habitation</a:t>
            </a:r>
            <a:endParaRPr lang="en-US" sz="2400" b="1" dirty="0">
              <a:solidFill>
                <a:srgbClr val="F8C22A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Forme libre 15">
            <a:extLst>
              <a:ext uri="{FF2B5EF4-FFF2-40B4-BE49-F238E27FC236}">
                <a16:creationId xmlns:a16="http://schemas.microsoft.com/office/drawing/2014/main" id="{5E5EB491-E80C-6042-7CE5-0D569C6BC4F2}"/>
              </a:ext>
            </a:extLst>
          </p:cNvPr>
          <p:cNvSpPr/>
          <p:nvPr/>
        </p:nvSpPr>
        <p:spPr>
          <a:xfrm>
            <a:off x="4202271" y="3185970"/>
            <a:ext cx="3044559" cy="1502224"/>
          </a:xfrm>
          <a:custGeom>
            <a:avLst/>
            <a:gdLst>
              <a:gd name="connsiteX0" fmla="*/ 814532 w 5888322"/>
              <a:gd name="connsiteY0" fmla="*/ 562902 h 4710468"/>
              <a:gd name="connsiteX1" fmla="*/ 2382075 w 5888322"/>
              <a:gd name="connsiteY1" fmla="*/ 50436 h 4710468"/>
              <a:gd name="connsiteX2" fmla="*/ 4301310 w 5888322"/>
              <a:gd name="connsiteY2" fmla="*/ 673433 h 4710468"/>
              <a:gd name="connsiteX3" fmla="*/ 5547306 w 5888322"/>
              <a:gd name="connsiteY3" fmla="*/ 1999816 h 4710468"/>
              <a:gd name="connsiteX4" fmla="*/ 5436774 w 5888322"/>
              <a:gd name="connsiteY4" fmla="*/ 3758277 h 4710468"/>
              <a:gd name="connsiteX5" fmla="*/ 4040053 w 5888322"/>
              <a:gd name="connsiteY5" fmla="*/ 4542049 h 4710468"/>
              <a:gd name="connsiteX6" fmla="*/ 1206418 w 5888322"/>
              <a:gd name="connsiteY6" fmla="*/ 4552097 h 4710468"/>
              <a:gd name="connsiteX7" fmla="*/ 221679 w 5888322"/>
              <a:gd name="connsiteY7" fmla="*/ 3476924 h 4710468"/>
              <a:gd name="connsiteX8" fmla="*/ 352308 w 5888322"/>
              <a:gd name="connsiteY8" fmla="*/ 1768704 h 4710468"/>
              <a:gd name="connsiteX9" fmla="*/ 643710 w 5888322"/>
              <a:gd name="connsiteY9" fmla="*/ 613143 h 4710468"/>
              <a:gd name="connsiteX10" fmla="*/ 2201205 w 5888322"/>
              <a:gd name="connsiteY10" fmla="*/ 150919 h 4710468"/>
              <a:gd name="connsiteX11" fmla="*/ 3487394 w 5888322"/>
              <a:gd name="connsiteY11" fmla="*/ 402128 h 4710468"/>
              <a:gd name="connsiteX12" fmla="*/ 5818611 w 5888322"/>
              <a:gd name="connsiteY12" fmla="*/ 2261073 h 4710468"/>
              <a:gd name="connsiteX13" fmla="*/ 5014743 w 5888322"/>
              <a:gd name="connsiteY13" fmla="*/ 4471710 h 4710468"/>
              <a:gd name="connsiteX14" fmla="*/ 2361978 w 5888322"/>
              <a:gd name="connsiteY14" fmla="*/ 4592291 h 4710468"/>
              <a:gd name="connsiteX15" fmla="*/ 362356 w 5888322"/>
              <a:gd name="connsiteY15" fmla="*/ 3959244 h 4710468"/>
              <a:gd name="connsiteX16" fmla="*/ 616 w 5888322"/>
              <a:gd name="connsiteY16" fmla="*/ 2341460 h 4710468"/>
              <a:gd name="connsiteX17" fmla="*/ 362356 w 5888322"/>
              <a:gd name="connsiteY17" fmla="*/ 914594 h 4710468"/>
              <a:gd name="connsiteX18" fmla="*/ 1156176 w 5888322"/>
              <a:gd name="connsiteY18" fmla="*/ 140871 h 4710468"/>
              <a:gd name="connsiteX19" fmla="*/ 3316572 w 5888322"/>
              <a:gd name="connsiteY19" fmla="*/ 150919 h 4710468"/>
              <a:gd name="connsiteX20" fmla="*/ 5145372 w 5888322"/>
              <a:gd name="connsiteY20" fmla="*/ 1668220 h 4710468"/>
              <a:gd name="connsiteX21" fmla="*/ 5175517 w 5888322"/>
              <a:gd name="connsiteY21" fmla="*/ 1698365 h 471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8322" h="4710468">
                <a:moveTo>
                  <a:pt x="814532" y="562902"/>
                </a:moveTo>
                <a:cubicBezTo>
                  <a:pt x="1307738" y="297458"/>
                  <a:pt x="1800945" y="32014"/>
                  <a:pt x="2382075" y="50436"/>
                </a:cubicBezTo>
                <a:cubicBezTo>
                  <a:pt x="2963205" y="68858"/>
                  <a:pt x="3773772" y="348536"/>
                  <a:pt x="4301310" y="673433"/>
                </a:cubicBezTo>
                <a:cubicBezTo>
                  <a:pt x="4828849" y="998330"/>
                  <a:pt x="5358062" y="1485675"/>
                  <a:pt x="5547306" y="1999816"/>
                </a:cubicBezTo>
                <a:cubicBezTo>
                  <a:pt x="5736550" y="2513957"/>
                  <a:pt x="5687983" y="3334572"/>
                  <a:pt x="5436774" y="3758277"/>
                </a:cubicBezTo>
                <a:cubicBezTo>
                  <a:pt x="5185565" y="4181983"/>
                  <a:pt x="4745112" y="4409746"/>
                  <a:pt x="4040053" y="4542049"/>
                </a:cubicBezTo>
                <a:cubicBezTo>
                  <a:pt x="3334994" y="4674352"/>
                  <a:pt x="1842814" y="4729618"/>
                  <a:pt x="1206418" y="4552097"/>
                </a:cubicBezTo>
                <a:cubicBezTo>
                  <a:pt x="570022" y="4374576"/>
                  <a:pt x="364031" y="3940823"/>
                  <a:pt x="221679" y="3476924"/>
                </a:cubicBezTo>
                <a:cubicBezTo>
                  <a:pt x="79327" y="3013025"/>
                  <a:pt x="281970" y="2246001"/>
                  <a:pt x="352308" y="1768704"/>
                </a:cubicBezTo>
                <a:cubicBezTo>
                  <a:pt x="422646" y="1291407"/>
                  <a:pt x="335560" y="882774"/>
                  <a:pt x="643710" y="613143"/>
                </a:cubicBezTo>
                <a:cubicBezTo>
                  <a:pt x="951860" y="343512"/>
                  <a:pt x="1727258" y="186088"/>
                  <a:pt x="2201205" y="150919"/>
                </a:cubicBezTo>
                <a:cubicBezTo>
                  <a:pt x="2675152" y="115750"/>
                  <a:pt x="2884493" y="50436"/>
                  <a:pt x="3487394" y="402128"/>
                </a:cubicBezTo>
                <a:cubicBezTo>
                  <a:pt x="4090295" y="753820"/>
                  <a:pt x="5564053" y="1582809"/>
                  <a:pt x="5818611" y="2261073"/>
                </a:cubicBezTo>
                <a:cubicBezTo>
                  <a:pt x="6073169" y="2939337"/>
                  <a:pt x="5590849" y="4083174"/>
                  <a:pt x="5014743" y="4471710"/>
                </a:cubicBezTo>
                <a:cubicBezTo>
                  <a:pt x="4438637" y="4860246"/>
                  <a:pt x="3137376" y="4677702"/>
                  <a:pt x="2361978" y="4592291"/>
                </a:cubicBezTo>
                <a:cubicBezTo>
                  <a:pt x="1586580" y="4506880"/>
                  <a:pt x="755916" y="4334382"/>
                  <a:pt x="362356" y="3959244"/>
                </a:cubicBezTo>
                <a:cubicBezTo>
                  <a:pt x="-31204" y="3584106"/>
                  <a:pt x="616" y="2848902"/>
                  <a:pt x="616" y="2341460"/>
                </a:cubicBezTo>
                <a:cubicBezTo>
                  <a:pt x="616" y="1834018"/>
                  <a:pt x="169763" y="1281359"/>
                  <a:pt x="362356" y="914594"/>
                </a:cubicBezTo>
                <a:cubicBezTo>
                  <a:pt x="554949" y="547829"/>
                  <a:pt x="663807" y="268150"/>
                  <a:pt x="1156176" y="140871"/>
                </a:cubicBezTo>
                <a:cubicBezTo>
                  <a:pt x="1648545" y="13592"/>
                  <a:pt x="2651706" y="-103639"/>
                  <a:pt x="3316572" y="150919"/>
                </a:cubicBezTo>
                <a:cubicBezTo>
                  <a:pt x="3981438" y="405477"/>
                  <a:pt x="5145372" y="1668220"/>
                  <a:pt x="5145372" y="1668220"/>
                </a:cubicBezTo>
                <a:cubicBezTo>
                  <a:pt x="5455196" y="1926128"/>
                  <a:pt x="5315356" y="1812246"/>
                  <a:pt x="5175517" y="1698365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1F21A621-6B0C-2C49-D671-041B6FD9F29E}"/>
              </a:ext>
            </a:extLst>
          </p:cNvPr>
          <p:cNvSpPr txBox="1">
            <a:spLocks/>
          </p:cNvSpPr>
          <p:nvPr/>
        </p:nvSpPr>
        <p:spPr>
          <a:xfrm>
            <a:off x="8028961" y="3756607"/>
            <a:ext cx="3919655" cy="117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Office municipal </a:t>
            </a:r>
            <a:br>
              <a:rPr lang="en-US" sz="24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</a:br>
            <a:r>
              <a:rPr lang="en-US" sz="2400" b="1" dirty="0" err="1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d’habitation</a:t>
            </a:r>
            <a:endParaRPr lang="en-US" sz="2400" b="1" dirty="0">
              <a:solidFill>
                <a:srgbClr val="F8C22A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endParaRPr lang="en-US" sz="2400" b="1" dirty="0">
              <a:solidFill>
                <a:srgbClr val="F8C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Forme libre 15">
            <a:extLst>
              <a:ext uri="{FF2B5EF4-FFF2-40B4-BE49-F238E27FC236}">
                <a16:creationId xmlns:a16="http://schemas.microsoft.com/office/drawing/2014/main" id="{9773C683-C7DD-6B84-06E0-86F38588B73B}"/>
              </a:ext>
            </a:extLst>
          </p:cNvPr>
          <p:cNvSpPr/>
          <p:nvPr/>
        </p:nvSpPr>
        <p:spPr>
          <a:xfrm>
            <a:off x="7567323" y="3157537"/>
            <a:ext cx="3439708" cy="1530657"/>
          </a:xfrm>
          <a:custGeom>
            <a:avLst/>
            <a:gdLst>
              <a:gd name="connsiteX0" fmla="*/ 814532 w 5888322"/>
              <a:gd name="connsiteY0" fmla="*/ 562902 h 4710468"/>
              <a:gd name="connsiteX1" fmla="*/ 2382075 w 5888322"/>
              <a:gd name="connsiteY1" fmla="*/ 50436 h 4710468"/>
              <a:gd name="connsiteX2" fmla="*/ 4301310 w 5888322"/>
              <a:gd name="connsiteY2" fmla="*/ 673433 h 4710468"/>
              <a:gd name="connsiteX3" fmla="*/ 5547306 w 5888322"/>
              <a:gd name="connsiteY3" fmla="*/ 1999816 h 4710468"/>
              <a:gd name="connsiteX4" fmla="*/ 5436774 w 5888322"/>
              <a:gd name="connsiteY4" fmla="*/ 3758277 h 4710468"/>
              <a:gd name="connsiteX5" fmla="*/ 4040053 w 5888322"/>
              <a:gd name="connsiteY5" fmla="*/ 4542049 h 4710468"/>
              <a:gd name="connsiteX6" fmla="*/ 1206418 w 5888322"/>
              <a:gd name="connsiteY6" fmla="*/ 4552097 h 4710468"/>
              <a:gd name="connsiteX7" fmla="*/ 221679 w 5888322"/>
              <a:gd name="connsiteY7" fmla="*/ 3476924 h 4710468"/>
              <a:gd name="connsiteX8" fmla="*/ 352308 w 5888322"/>
              <a:gd name="connsiteY8" fmla="*/ 1768704 h 4710468"/>
              <a:gd name="connsiteX9" fmla="*/ 643710 w 5888322"/>
              <a:gd name="connsiteY9" fmla="*/ 613143 h 4710468"/>
              <a:gd name="connsiteX10" fmla="*/ 2201205 w 5888322"/>
              <a:gd name="connsiteY10" fmla="*/ 150919 h 4710468"/>
              <a:gd name="connsiteX11" fmla="*/ 3487394 w 5888322"/>
              <a:gd name="connsiteY11" fmla="*/ 402128 h 4710468"/>
              <a:gd name="connsiteX12" fmla="*/ 5818611 w 5888322"/>
              <a:gd name="connsiteY12" fmla="*/ 2261073 h 4710468"/>
              <a:gd name="connsiteX13" fmla="*/ 5014743 w 5888322"/>
              <a:gd name="connsiteY13" fmla="*/ 4471710 h 4710468"/>
              <a:gd name="connsiteX14" fmla="*/ 2361978 w 5888322"/>
              <a:gd name="connsiteY14" fmla="*/ 4592291 h 4710468"/>
              <a:gd name="connsiteX15" fmla="*/ 362356 w 5888322"/>
              <a:gd name="connsiteY15" fmla="*/ 3959244 h 4710468"/>
              <a:gd name="connsiteX16" fmla="*/ 616 w 5888322"/>
              <a:gd name="connsiteY16" fmla="*/ 2341460 h 4710468"/>
              <a:gd name="connsiteX17" fmla="*/ 362356 w 5888322"/>
              <a:gd name="connsiteY17" fmla="*/ 914594 h 4710468"/>
              <a:gd name="connsiteX18" fmla="*/ 1156176 w 5888322"/>
              <a:gd name="connsiteY18" fmla="*/ 140871 h 4710468"/>
              <a:gd name="connsiteX19" fmla="*/ 3316572 w 5888322"/>
              <a:gd name="connsiteY19" fmla="*/ 150919 h 4710468"/>
              <a:gd name="connsiteX20" fmla="*/ 5145372 w 5888322"/>
              <a:gd name="connsiteY20" fmla="*/ 1668220 h 4710468"/>
              <a:gd name="connsiteX21" fmla="*/ 5175517 w 5888322"/>
              <a:gd name="connsiteY21" fmla="*/ 1698365 h 471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88322" h="4710468">
                <a:moveTo>
                  <a:pt x="814532" y="562902"/>
                </a:moveTo>
                <a:cubicBezTo>
                  <a:pt x="1307738" y="297458"/>
                  <a:pt x="1800945" y="32014"/>
                  <a:pt x="2382075" y="50436"/>
                </a:cubicBezTo>
                <a:cubicBezTo>
                  <a:pt x="2963205" y="68858"/>
                  <a:pt x="3773772" y="348536"/>
                  <a:pt x="4301310" y="673433"/>
                </a:cubicBezTo>
                <a:cubicBezTo>
                  <a:pt x="4828849" y="998330"/>
                  <a:pt x="5358062" y="1485675"/>
                  <a:pt x="5547306" y="1999816"/>
                </a:cubicBezTo>
                <a:cubicBezTo>
                  <a:pt x="5736550" y="2513957"/>
                  <a:pt x="5687983" y="3334572"/>
                  <a:pt x="5436774" y="3758277"/>
                </a:cubicBezTo>
                <a:cubicBezTo>
                  <a:pt x="5185565" y="4181983"/>
                  <a:pt x="4745112" y="4409746"/>
                  <a:pt x="4040053" y="4542049"/>
                </a:cubicBezTo>
                <a:cubicBezTo>
                  <a:pt x="3334994" y="4674352"/>
                  <a:pt x="1842814" y="4729618"/>
                  <a:pt x="1206418" y="4552097"/>
                </a:cubicBezTo>
                <a:cubicBezTo>
                  <a:pt x="570022" y="4374576"/>
                  <a:pt x="364031" y="3940823"/>
                  <a:pt x="221679" y="3476924"/>
                </a:cubicBezTo>
                <a:cubicBezTo>
                  <a:pt x="79327" y="3013025"/>
                  <a:pt x="281970" y="2246001"/>
                  <a:pt x="352308" y="1768704"/>
                </a:cubicBezTo>
                <a:cubicBezTo>
                  <a:pt x="422646" y="1291407"/>
                  <a:pt x="335560" y="882774"/>
                  <a:pt x="643710" y="613143"/>
                </a:cubicBezTo>
                <a:cubicBezTo>
                  <a:pt x="951860" y="343512"/>
                  <a:pt x="1727258" y="186088"/>
                  <a:pt x="2201205" y="150919"/>
                </a:cubicBezTo>
                <a:cubicBezTo>
                  <a:pt x="2675152" y="115750"/>
                  <a:pt x="2884493" y="50436"/>
                  <a:pt x="3487394" y="402128"/>
                </a:cubicBezTo>
                <a:cubicBezTo>
                  <a:pt x="4090295" y="753820"/>
                  <a:pt x="5564053" y="1582809"/>
                  <a:pt x="5818611" y="2261073"/>
                </a:cubicBezTo>
                <a:cubicBezTo>
                  <a:pt x="6073169" y="2939337"/>
                  <a:pt x="5590849" y="4083174"/>
                  <a:pt x="5014743" y="4471710"/>
                </a:cubicBezTo>
                <a:cubicBezTo>
                  <a:pt x="4438637" y="4860246"/>
                  <a:pt x="3137376" y="4677702"/>
                  <a:pt x="2361978" y="4592291"/>
                </a:cubicBezTo>
                <a:cubicBezTo>
                  <a:pt x="1586580" y="4506880"/>
                  <a:pt x="755916" y="4334382"/>
                  <a:pt x="362356" y="3959244"/>
                </a:cubicBezTo>
                <a:cubicBezTo>
                  <a:pt x="-31204" y="3584106"/>
                  <a:pt x="616" y="2848902"/>
                  <a:pt x="616" y="2341460"/>
                </a:cubicBezTo>
                <a:cubicBezTo>
                  <a:pt x="616" y="1834018"/>
                  <a:pt x="169763" y="1281359"/>
                  <a:pt x="362356" y="914594"/>
                </a:cubicBezTo>
                <a:cubicBezTo>
                  <a:pt x="554949" y="547829"/>
                  <a:pt x="663807" y="268150"/>
                  <a:pt x="1156176" y="140871"/>
                </a:cubicBezTo>
                <a:cubicBezTo>
                  <a:pt x="1648545" y="13592"/>
                  <a:pt x="2651706" y="-103639"/>
                  <a:pt x="3316572" y="150919"/>
                </a:cubicBezTo>
                <a:cubicBezTo>
                  <a:pt x="3981438" y="405477"/>
                  <a:pt x="5145372" y="1668220"/>
                  <a:pt x="5145372" y="1668220"/>
                </a:cubicBezTo>
                <a:cubicBezTo>
                  <a:pt x="5455196" y="1926128"/>
                  <a:pt x="5315356" y="1812246"/>
                  <a:pt x="5175517" y="1698365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69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5595"/>
            </a:gs>
            <a:gs pos="99000">
              <a:srgbClr val="C43437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7DEA8D37-A2D9-639C-A6F6-2BFF651420F9}"/>
              </a:ext>
            </a:extLst>
          </p:cNvPr>
          <p:cNvSpPr/>
          <p:nvPr/>
        </p:nvSpPr>
        <p:spPr>
          <a:xfrm rot="636038">
            <a:off x="-1861428" y="-54430"/>
            <a:ext cx="9164998" cy="9026823"/>
          </a:xfrm>
          <a:custGeom>
            <a:avLst/>
            <a:gdLst>
              <a:gd name="connsiteX0" fmla="*/ 238077 w 7031050"/>
              <a:gd name="connsiteY0" fmla="*/ 378703 h 6925047"/>
              <a:gd name="connsiteX1" fmla="*/ 2275599 w 7031050"/>
              <a:gd name="connsiteY1" fmla="*/ 756390 h 6925047"/>
              <a:gd name="connsiteX2" fmla="*/ 3408660 w 7031050"/>
              <a:gd name="connsiteY2" fmla="*/ 1909329 h 6925047"/>
              <a:gd name="connsiteX3" fmla="*/ 4372755 w 7031050"/>
              <a:gd name="connsiteY3" fmla="*/ 2257199 h 6925047"/>
              <a:gd name="connsiteX4" fmla="*/ 4929347 w 7031050"/>
              <a:gd name="connsiteY4" fmla="*/ 2923120 h 6925047"/>
              <a:gd name="connsiteX5" fmla="*/ 6966868 w 7031050"/>
              <a:gd name="connsiteY5" fmla="*/ 4602833 h 6925047"/>
              <a:gd name="connsiteX6" fmla="*/ 6310886 w 7031050"/>
              <a:gd name="connsiteY6" fmla="*/ 6550903 h 6925047"/>
              <a:gd name="connsiteX7" fmla="*/ 4223668 w 7031050"/>
              <a:gd name="connsiteY7" fmla="*/ 6719868 h 6925047"/>
              <a:gd name="connsiteX8" fmla="*/ 1639494 w 7031050"/>
              <a:gd name="connsiteY8" fmla="*/ 6709929 h 6925047"/>
              <a:gd name="connsiteX9" fmla="*/ 198320 w 7031050"/>
              <a:gd name="connsiteY9" fmla="*/ 6362059 h 6925047"/>
              <a:gd name="connsiteX10" fmla="*/ 238077 w 7031050"/>
              <a:gd name="connsiteY10" fmla="*/ 378703 h 69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1050" h="6925047">
                <a:moveTo>
                  <a:pt x="238077" y="378703"/>
                </a:moveTo>
                <a:cubicBezTo>
                  <a:pt x="584290" y="-555575"/>
                  <a:pt x="1747169" y="501286"/>
                  <a:pt x="2275599" y="756390"/>
                </a:cubicBezTo>
                <a:cubicBezTo>
                  <a:pt x="2804029" y="1011494"/>
                  <a:pt x="3059134" y="1659194"/>
                  <a:pt x="3408660" y="1909329"/>
                </a:cubicBezTo>
                <a:cubicBezTo>
                  <a:pt x="3758186" y="2159464"/>
                  <a:pt x="4119307" y="2088234"/>
                  <a:pt x="4372755" y="2257199"/>
                </a:cubicBezTo>
                <a:cubicBezTo>
                  <a:pt x="4626203" y="2426164"/>
                  <a:pt x="4496995" y="2532181"/>
                  <a:pt x="4929347" y="2923120"/>
                </a:cubicBezTo>
                <a:cubicBezTo>
                  <a:pt x="5361699" y="3314059"/>
                  <a:pt x="6736612" y="3998203"/>
                  <a:pt x="6966868" y="4602833"/>
                </a:cubicBezTo>
                <a:cubicBezTo>
                  <a:pt x="7197124" y="5207463"/>
                  <a:pt x="6768086" y="6198064"/>
                  <a:pt x="6310886" y="6550903"/>
                </a:cubicBezTo>
                <a:cubicBezTo>
                  <a:pt x="5853686" y="6903742"/>
                  <a:pt x="5002233" y="6693364"/>
                  <a:pt x="4223668" y="6719868"/>
                </a:cubicBezTo>
                <a:cubicBezTo>
                  <a:pt x="3445103" y="6746372"/>
                  <a:pt x="2310385" y="6769564"/>
                  <a:pt x="1639494" y="6709929"/>
                </a:cubicBezTo>
                <a:cubicBezTo>
                  <a:pt x="968603" y="6650294"/>
                  <a:pt x="433546" y="7420576"/>
                  <a:pt x="198320" y="6362059"/>
                </a:cubicBezTo>
                <a:cubicBezTo>
                  <a:pt x="-36906" y="5303542"/>
                  <a:pt x="-108136" y="1312981"/>
                  <a:pt x="238077" y="378703"/>
                </a:cubicBezTo>
                <a:close/>
              </a:path>
            </a:pathLst>
          </a:custGeom>
          <a:gradFill>
            <a:gsLst>
              <a:gs pos="0">
                <a:srgbClr val="315595"/>
              </a:gs>
              <a:gs pos="99000">
                <a:srgbClr val="C4343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BD0CF2A-2906-CBCB-35DF-5FE3A3CDE9BA}"/>
              </a:ext>
            </a:extLst>
          </p:cNvPr>
          <p:cNvCxnSpPr>
            <a:cxnSpLocks/>
          </p:cNvCxnSpPr>
          <p:nvPr/>
        </p:nvCxnSpPr>
        <p:spPr>
          <a:xfrm flipV="1">
            <a:off x="7279725" y="414722"/>
            <a:ext cx="7160027" cy="786441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9558969-7C5C-188B-2DA0-C8F9FA3CF7D1}"/>
              </a:ext>
            </a:extLst>
          </p:cNvPr>
          <p:cNvCxnSpPr>
            <a:cxnSpLocks/>
          </p:cNvCxnSpPr>
          <p:nvPr/>
        </p:nvCxnSpPr>
        <p:spPr>
          <a:xfrm flipV="1">
            <a:off x="7818180" y="922722"/>
            <a:ext cx="6392972" cy="701534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5CCD802-6AFD-96DD-148D-87B332B058DF}"/>
              </a:ext>
            </a:extLst>
          </p:cNvPr>
          <p:cNvCxnSpPr>
            <a:cxnSpLocks/>
          </p:cNvCxnSpPr>
          <p:nvPr/>
        </p:nvCxnSpPr>
        <p:spPr>
          <a:xfrm flipV="1">
            <a:off x="7843579" y="1062422"/>
            <a:ext cx="6481873" cy="710735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8D965DE-00D4-9873-6A6C-1D34B3493337}"/>
              </a:ext>
            </a:extLst>
          </p:cNvPr>
          <p:cNvCxnSpPr>
            <a:cxnSpLocks/>
          </p:cNvCxnSpPr>
          <p:nvPr/>
        </p:nvCxnSpPr>
        <p:spPr>
          <a:xfrm flipV="1">
            <a:off x="8044905" y="1240222"/>
            <a:ext cx="6318647" cy="695960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6AFC265-3D6F-950F-C153-7DECCA45EAEB}"/>
              </a:ext>
            </a:extLst>
          </p:cNvPr>
          <p:cNvCxnSpPr>
            <a:cxnSpLocks/>
          </p:cNvCxnSpPr>
          <p:nvPr/>
        </p:nvCxnSpPr>
        <p:spPr>
          <a:xfrm flipV="1">
            <a:off x="7830879" y="1278322"/>
            <a:ext cx="6710473" cy="742950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74ABFDC-F3A3-A6A7-1E7C-F1AF9455B346}"/>
              </a:ext>
            </a:extLst>
          </p:cNvPr>
          <p:cNvCxnSpPr>
            <a:cxnSpLocks/>
          </p:cNvCxnSpPr>
          <p:nvPr/>
        </p:nvCxnSpPr>
        <p:spPr>
          <a:xfrm flipV="1">
            <a:off x="8629214" y="1481522"/>
            <a:ext cx="5950238" cy="6615765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E9BCF6-D69B-BF28-8601-D803A8D64F8F}"/>
              </a:ext>
            </a:extLst>
          </p:cNvPr>
          <p:cNvCxnSpPr>
            <a:cxnSpLocks/>
          </p:cNvCxnSpPr>
          <p:nvPr/>
        </p:nvCxnSpPr>
        <p:spPr>
          <a:xfrm flipV="1">
            <a:off x="8845144" y="1989522"/>
            <a:ext cx="5518408" cy="614269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35A360F-9DA3-4A76-8CB9-ABD97FAF506D}"/>
              </a:ext>
            </a:extLst>
          </p:cNvPr>
          <p:cNvCxnSpPr>
            <a:cxnSpLocks/>
          </p:cNvCxnSpPr>
          <p:nvPr/>
        </p:nvCxnSpPr>
        <p:spPr>
          <a:xfrm flipV="1">
            <a:off x="9270726" y="2230822"/>
            <a:ext cx="5092826" cy="570724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84ECAA8-0D06-40A0-FCE5-7B8345640BEF}"/>
              </a:ext>
            </a:extLst>
          </p:cNvPr>
          <p:cNvCxnSpPr>
            <a:cxnSpLocks/>
          </p:cNvCxnSpPr>
          <p:nvPr/>
        </p:nvCxnSpPr>
        <p:spPr>
          <a:xfrm flipV="1">
            <a:off x="7679775" y="1995872"/>
            <a:ext cx="7160027" cy="786441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E7765BF-AB50-DFAB-B89D-42223F609690}"/>
              </a:ext>
            </a:extLst>
          </p:cNvPr>
          <p:cNvCxnSpPr>
            <a:cxnSpLocks/>
          </p:cNvCxnSpPr>
          <p:nvPr/>
        </p:nvCxnSpPr>
        <p:spPr>
          <a:xfrm flipV="1">
            <a:off x="8218230" y="2503872"/>
            <a:ext cx="6392972" cy="701534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373FF6C-E128-F7E1-0A71-83399C015C93}"/>
              </a:ext>
            </a:extLst>
          </p:cNvPr>
          <p:cNvCxnSpPr>
            <a:cxnSpLocks/>
          </p:cNvCxnSpPr>
          <p:nvPr/>
        </p:nvCxnSpPr>
        <p:spPr>
          <a:xfrm flipV="1">
            <a:off x="8243629" y="2643572"/>
            <a:ext cx="6481873" cy="710735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8D097A9-06BF-2116-05A1-FFB0923D441A}"/>
              </a:ext>
            </a:extLst>
          </p:cNvPr>
          <p:cNvCxnSpPr>
            <a:cxnSpLocks/>
          </p:cNvCxnSpPr>
          <p:nvPr/>
        </p:nvCxnSpPr>
        <p:spPr>
          <a:xfrm flipV="1">
            <a:off x="8444955" y="2821372"/>
            <a:ext cx="6318647" cy="695960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F532CBD-C8E8-3057-BB20-33D9FD6F8D63}"/>
              </a:ext>
            </a:extLst>
          </p:cNvPr>
          <p:cNvCxnSpPr>
            <a:cxnSpLocks/>
          </p:cNvCxnSpPr>
          <p:nvPr/>
        </p:nvCxnSpPr>
        <p:spPr>
          <a:xfrm flipV="1">
            <a:off x="8230929" y="2859472"/>
            <a:ext cx="6710473" cy="742950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FF83864-ACDE-7B35-A57D-7C2C8E7DBBF0}"/>
              </a:ext>
            </a:extLst>
          </p:cNvPr>
          <p:cNvCxnSpPr>
            <a:cxnSpLocks/>
          </p:cNvCxnSpPr>
          <p:nvPr/>
        </p:nvCxnSpPr>
        <p:spPr>
          <a:xfrm flipV="1">
            <a:off x="9029264" y="3062672"/>
            <a:ext cx="5950238" cy="6615765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BB3B85A-413A-8798-72D5-106A8B2770DC}"/>
              </a:ext>
            </a:extLst>
          </p:cNvPr>
          <p:cNvCxnSpPr>
            <a:cxnSpLocks/>
          </p:cNvCxnSpPr>
          <p:nvPr/>
        </p:nvCxnSpPr>
        <p:spPr>
          <a:xfrm flipV="1">
            <a:off x="9245194" y="3570672"/>
            <a:ext cx="5518408" cy="6142690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E9EBD06-BFC4-3436-D360-BE4553485750}"/>
              </a:ext>
            </a:extLst>
          </p:cNvPr>
          <p:cNvCxnSpPr>
            <a:cxnSpLocks/>
          </p:cNvCxnSpPr>
          <p:nvPr/>
        </p:nvCxnSpPr>
        <p:spPr>
          <a:xfrm flipV="1">
            <a:off x="9670776" y="3811972"/>
            <a:ext cx="5092826" cy="5707246"/>
          </a:xfrm>
          <a:prstGeom prst="line">
            <a:avLst/>
          </a:prstGeom>
          <a:ln w="41275">
            <a:solidFill>
              <a:srgbClr val="C43437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>
            <a:extLst>
              <a:ext uri="{FF2B5EF4-FFF2-40B4-BE49-F238E27FC236}">
                <a16:creationId xmlns:a16="http://schemas.microsoft.com/office/drawing/2014/main" id="{B732D24F-F640-7702-19DE-5ED4A595ADF8}"/>
              </a:ext>
            </a:extLst>
          </p:cNvPr>
          <p:cNvSpPr txBox="1">
            <a:spLocks/>
          </p:cNvSpPr>
          <p:nvPr/>
        </p:nvSpPr>
        <p:spPr>
          <a:xfrm>
            <a:off x="780056" y="1062422"/>
            <a:ext cx="4541091" cy="183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Augmentons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l’offre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ayons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en tête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d’offrir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une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abordabilité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pérenne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7" name="Forme libre 4">
            <a:extLst>
              <a:ext uri="{FF2B5EF4-FFF2-40B4-BE49-F238E27FC236}">
                <a16:creationId xmlns:a16="http://schemas.microsoft.com/office/drawing/2014/main" id="{7CD37451-2A22-2FAC-28E5-D178B520E04F}"/>
              </a:ext>
            </a:extLst>
          </p:cNvPr>
          <p:cNvSpPr/>
          <p:nvPr/>
        </p:nvSpPr>
        <p:spPr>
          <a:xfrm>
            <a:off x="4365171" y="2307771"/>
            <a:ext cx="2751286" cy="321502"/>
          </a:xfrm>
          <a:custGeom>
            <a:avLst/>
            <a:gdLst>
              <a:gd name="connsiteX0" fmla="*/ 0 w 5477421"/>
              <a:gd name="connsiteY0" fmla="*/ 288303 h 518801"/>
              <a:gd name="connsiteX1" fmla="*/ 3438939 w 5477421"/>
              <a:gd name="connsiteY1" fmla="*/ 347937 h 518801"/>
              <a:gd name="connsiteX2" fmla="*/ 4800600 w 5477421"/>
              <a:gd name="connsiteY2" fmla="*/ 198850 h 518801"/>
              <a:gd name="connsiteX3" fmla="*/ 5357191 w 5477421"/>
              <a:gd name="connsiteY3" fmla="*/ 198850 h 518801"/>
              <a:gd name="connsiteX4" fmla="*/ 5118652 w 5477421"/>
              <a:gd name="connsiteY4" fmla="*/ 79581 h 518801"/>
              <a:gd name="connsiteX5" fmla="*/ 5257800 w 5477421"/>
              <a:gd name="connsiteY5" fmla="*/ 298242 h 518801"/>
              <a:gd name="connsiteX6" fmla="*/ 5059017 w 5477421"/>
              <a:gd name="connsiteY6" fmla="*/ 516903 h 518801"/>
              <a:gd name="connsiteX7" fmla="*/ 5476461 w 5477421"/>
              <a:gd name="connsiteY7" fmla="*/ 169033 h 518801"/>
              <a:gd name="connsiteX8" fmla="*/ 4919869 w 5477421"/>
              <a:gd name="connsiteY8" fmla="*/ 10007 h 518801"/>
              <a:gd name="connsiteX9" fmla="*/ 4969565 w 5477421"/>
              <a:gd name="connsiteY9" fmla="*/ 29885 h 51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7421" h="518801">
                <a:moveTo>
                  <a:pt x="0" y="288303"/>
                </a:moveTo>
                <a:cubicBezTo>
                  <a:pt x="1319419" y="325574"/>
                  <a:pt x="2638839" y="362846"/>
                  <a:pt x="3438939" y="347937"/>
                </a:cubicBezTo>
                <a:cubicBezTo>
                  <a:pt x="4239039" y="333028"/>
                  <a:pt x="4480891" y="223698"/>
                  <a:pt x="4800600" y="198850"/>
                </a:cubicBezTo>
                <a:cubicBezTo>
                  <a:pt x="5120309" y="174002"/>
                  <a:pt x="5304182" y="218728"/>
                  <a:pt x="5357191" y="198850"/>
                </a:cubicBezTo>
                <a:cubicBezTo>
                  <a:pt x="5410200" y="178972"/>
                  <a:pt x="5135217" y="63016"/>
                  <a:pt x="5118652" y="79581"/>
                </a:cubicBezTo>
                <a:cubicBezTo>
                  <a:pt x="5102087" y="96146"/>
                  <a:pt x="5267739" y="225355"/>
                  <a:pt x="5257800" y="298242"/>
                </a:cubicBezTo>
                <a:cubicBezTo>
                  <a:pt x="5247861" y="371129"/>
                  <a:pt x="5022574" y="538438"/>
                  <a:pt x="5059017" y="516903"/>
                </a:cubicBezTo>
                <a:cubicBezTo>
                  <a:pt x="5095460" y="495368"/>
                  <a:pt x="5499652" y="253516"/>
                  <a:pt x="5476461" y="169033"/>
                </a:cubicBezTo>
                <a:cubicBezTo>
                  <a:pt x="5453270" y="84550"/>
                  <a:pt x="5004352" y="33198"/>
                  <a:pt x="4919869" y="10007"/>
                </a:cubicBezTo>
                <a:cubicBezTo>
                  <a:pt x="4835386" y="-13184"/>
                  <a:pt x="4902475" y="8350"/>
                  <a:pt x="4969565" y="29885"/>
                </a:cubicBezTo>
              </a:path>
            </a:pathLst>
          </a:custGeom>
          <a:noFill/>
          <a:ln w="2857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27AC75F-7D83-FEAC-1779-0D4A90CFE4C1}"/>
              </a:ext>
            </a:extLst>
          </p:cNvPr>
          <p:cNvSpPr/>
          <p:nvPr/>
        </p:nvSpPr>
        <p:spPr>
          <a:xfrm>
            <a:off x="7249419" y="756819"/>
            <a:ext cx="2871689" cy="2871689"/>
          </a:xfrm>
          <a:prstGeom prst="ellipse">
            <a:avLst/>
          </a:prstGeom>
          <a:solidFill>
            <a:srgbClr val="F8C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À </a:t>
            </a:r>
            <a:r>
              <a:rPr lang="en-US" sz="1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l’abri</a:t>
            </a:r>
            <a:r>
              <a:rPr lang="en-US" sz="1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des futures crises et de la pression </a:t>
            </a:r>
            <a:r>
              <a:rPr lang="en-US" sz="1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immobilière</a:t>
            </a:r>
            <a:endParaRPr lang="en-US" sz="180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9" name="Forme libre 6">
            <a:extLst>
              <a:ext uri="{FF2B5EF4-FFF2-40B4-BE49-F238E27FC236}">
                <a16:creationId xmlns:a16="http://schemas.microsoft.com/office/drawing/2014/main" id="{CC2AC999-FF97-0433-DF22-8F51891DEB30}"/>
              </a:ext>
            </a:extLst>
          </p:cNvPr>
          <p:cNvSpPr/>
          <p:nvPr/>
        </p:nvSpPr>
        <p:spPr>
          <a:xfrm>
            <a:off x="7282666" y="745774"/>
            <a:ext cx="2959105" cy="2893778"/>
          </a:xfrm>
          <a:custGeom>
            <a:avLst/>
            <a:gdLst>
              <a:gd name="connsiteX0" fmla="*/ 466603 w 2959105"/>
              <a:gd name="connsiteY0" fmla="*/ 205303 h 2893778"/>
              <a:gd name="connsiteX1" fmla="*/ 19342 w 2959105"/>
              <a:gd name="connsiteY1" fmla="*/ 920920 h 2893778"/>
              <a:gd name="connsiteX2" fmla="*/ 188307 w 2959105"/>
              <a:gd name="connsiteY2" fmla="*/ 2252764 h 2893778"/>
              <a:gd name="connsiteX3" fmla="*/ 1132525 w 2959105"/>
              <a:gd name="connsiteY3" fmla="*/ 2839173 h 2893778"/>
              <a:gd name="connsiteX4" fmla="*/ 2285464 w 2959105"/>
              <a:gd name="connsiteY4" fmla="*/ 2729842 h 2893778"/>
              <a:gd name="connsiteX5" fmla="*/ 2951385 w 2959105"/>
              <a:gd name="connsiteY5" fmla="*/ 1616659 h 2893778"/>
              <a:gd name="connsiteX6" fmla="*/ 2573699 w 2959105"/>
              <a:gd name="connsiteY6" fmla="*/ 543233 h 2893778"/>
              <a:gd name="connsiteX7" fmla="*/ 1490333 w 2959105"/>
              <a:gd name="connsiteY7" fmla="*/ 16459 h 2893778"/>
              <a:gd name="connsiteX8" fmla="*/ 466603 w 2959105"/>
              <a:gd name="connsiteY8" fmla="*/ 205303 h 28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9105" h="2893778">
                <a:moveTo>
                  <a:pt x="466603" y="205303"/>
                </a:moveTo>
                <a:cubicBezTo>
                  <a:pt x="221438" y="356046"/>
                  <a:pt x="65725" y="579677"/>
                  <a:pt x="19342" y="920920"/>
                </a:cubicBezTo>
                <a:cubicBezTo>
                  <a:pt x="-27041" y="1262163"/>
                  <a:pt x="2776" y="1933055"/>
                  <a:pt x="188307" y="2252764"/>
                </a:cubicBezTo>
                <a:cubicBezTo>
                  <a:pt x="373838" y="2572473"/>
                  <a:pt x="782999" y="2759660"/>
                  <a:pt x="1132525" y="2839173"/>
                </a:cubicBezTo>
                <a:cubicBezTo>
                  <a:pt x="1482051" y="2918686"/>
                  <a:pt x="1982321" y="2933594"/>
                  <a:pt x="2285464" y="2729842"/>
                </a:cubicBezTo>
                <a:cubicBezTo>
                  <a:pt x="2588607" y="2526090"/>
                  <a:pt x="2903346" y="1981094"/>
                  <a:pt x="2951385" y="1616659"/>
                </a:cubicBezTo>
                <a:cubicBezTo>
                  <a:pt x="2999424" y="1252224"/>
                  <a:pt x="2817208" y="809933"/>
                  <a:pt x="2573699" y="543233"/>
                </a:cubicBezTo>
                <a:cubicBezTo>
                  <a:pt x="2330190" y="276533"/>
                  <a:pt x="1841516" y="72781"/>
                  <a:pt x="1490333" y="16459"/>
                </a:cubicBezTo>
                <a:cubicBezTo>
                  <a:pt x="1139150" y="-39863"/>
                  <a:pt x="711768" y="54560"/>
                  <a:pt x="466603" y="205303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372EA1E-D623-9B65-2ADB-6977E47E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9" y="3182418"/>
            <a:ext cx="3635920" cy="3103314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6EE98F3B-C928-4CDF-380F-A483ECAB345C}"/>
              </a:ext>
            </a:extLst>
          </p:cNvPr>
          <p:cNvSpPr txBox="1">
            <a:spLocks/>
          </p:cNvSpPr>
          <p:nvPr/>
        </p:nvSpPr>
        <p:spPr>
          <a:xfrm>
            <a:off x="5399314" y="3773596"/>
            <a:ext cx="5519057" cy="2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Comment?</a:t>
            </a:r>
          </a:p>
          <a:p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Par </a:t>
            </a:r>
            <a:r>
              <a:rPr lang="en-US" sz="2800" b="1" dirty="0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la construction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logements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à but non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lucratif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Par </a:t>
            </a:r>
            <a:r>
              <a:rPr lang="en-US" sz="2800" b="1" dirty="0" err="1">
                <a:solidFill>
                  <a:srgbClr val="F8C22A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l’acquisition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par des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organismes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à but non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lucratif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d’ensembles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résidentiels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s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ur le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marché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privé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afin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protéger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leur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abordabilité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32" name="Forme libre 4">
            <a:extLst>
              <a:ext uri="{FF2B5EF4-FFF2-40B4-BE49-F238E27FC236}">
                <a16:creationId xmlns:a16="http://schemas.microsoft.com/office/drawing/2014/main" id="{26939BED-CA4F-3CFC-CBBE-28FD762941A9}"/>
              </a:ext>
            </a:extLst>
          </p:cNvPr>
          <p:cNvSpPr/>
          <p:nvPr/>
        </p:nvSpPr>
        <p:spPr>
          <a:xfrm>
            <a:off x="4942113" y="4430395"/>
            <a:ext cx="407901" cy="76291"/>
          </a:xfrm>
          <a:custGeom>
            <a:avLst/>
            <a:gdLst>
              <a:gd name="connsiteX0" fmla="*/ 0 w 5477421"/>
              <a:gd name="connsiteY0" fmla="*/ 288303 h 518801"/>
              <a:gd name="connsiteX1" fmla="*/ 3438939 w 5477421"/>
              <a:gd name="connsiteY1" fmla="*/ 347937 h 518801"/>
              <a:gd name="connsiteX2" fmla="*/ 4800600 w 5477421"/>
              <a:gd name="connsiteY2" fmla="*/ 198850 h 518801"/>
              <a:gd name="connsiteX3" fmla="*/ 5357191 w 5477421"/>
              <a:gd name="connsiteY3" fmla="*/ 198850 h 518801"/>
              <a:gd name="connsiteX4" fmla="*/ 5118652 w 5477421"/>
              <a:gd name="connsiteY4" fmla="*/ 79581 h 518801"/>
              <a:gd name="connsiteX5" fmla="*/ 5257800 w 5477421"/>
              <a:gd name="connsiteY5" fmla="*/ 298242 h 518801"/>
              <a:gd name="connsiteX6" fmla="*/ 5059017 w 5477421"/>
              <a:gd name="connsiteY6" fmla="*/ 516903 h 518801"/>
              <a:gd name="connsiteX7" fmla="*/ 5476461 w 5477421"/>
              <a:gd name="connsiteY7" fmla="*/ 169033 h 518801"/>
              <a:gd name="connsiteX8" fmla="*/ 4919869 w 5477421"/>
              <a:gd name="connsiteY8" fmla="*/ 10007 h 518801"/>
              <a:gd name="connsiteX9" fmla="*/ 4969565 w 5477421"/>
              <a:gd name="connsiteY9" fmla="*/ 29885 h 51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7421" h="518801">
                <a:moveTo>
                  <a:pt x="0" y="288303"/>
                </a:moveTo>
                <a:cubicBezTo>
                  <a:pt x="1319419" y="325574"/>
                  <a:pt x="2638839" y="362846"/>
                  <a:pt x="3438939" y="347937"/>
                </a:cubicBezTo>
                <a:cubicBezTo>
                  <a:pt x="4239039" y="333028"/>
                  <a:pt x="4480891" y="223698"/>
                  <a:pt x="4800600" y="198850"/>
                </a:cubicBezTo>
                <a:cubicBezTo>
                  <a:pt x="5120309" y="174002"/>
                  <a:pt x="5304182" y="218728"/>
                  <a:pt x="5357191" y="198850"/>
                </a:cubicBezTo>
                <a:cubicBezTo>
                  <a:pt x="5410200" y="178972"/>
                  <a:pt x="5135217" y="63016"/>
                  <a:pt x="5118652" y="79581"/>
                </a:cubicBezTo>
                <a:cubicBezTo>
                  <a:pt x="5102087" y="96146"/>
                  <a:pt x="5267739" y="225355"/>
                  <a:pt x="5257800" y="298242"/>
                </a:cubicBezTo>
                <a:cubicBezTo>
                  <a:pt x="5247861" y="371129"/>
                  <a:pt x="5022574" y="538438"/>
                  <a:pt x="5059017" y="516903"/>
                </a:cubicBezTo>
                <a:cubicBezTo>
                  <a:pt x="5095460" y="495368"/>
                  <a:pt x="5499652" y="253516"/>
                  <a:pt x="5476461" y="169033"/>
                </a:cubicBezTo>
                <a:cubicBezTo>
                  <a:pt x="5453270" y="84550"/>
                  <a:pt x="5004352" y="33198"/>
                  <a:pt x="4919869" y="10007"/>
                </a:cubicBezTo>
                <a:cubicBezTo>
                  <a:pt x="4835386" y="-13184"/>
                  <a:pt x="4902475" y="8350"/>
                  <a:pt x="4969565" y="29885"/>
                </a:cubicBezTo>
              </a:path>
            </a:pathLst>
          </a:custGeom>
          <a:noFill/>
          <a:ln w="2857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4">
            <a:extLst>
              <a:ext uri="{FF2B5EF4-FFF2-40B4-BE49-F238E27FC236}">
                <a16:creationId xmlns:a16="http://schemas.microsoft.com/office/drawing/2014/main" id="{70B8DC39-3200-29CB-CA40-FB75D87E8E50}"/>
              </a:ext>
            </a:extLst>
          </p:cNvPr>
          <p:cNvSpPr/>
          <p:nvPr/>
        </p:nvSpPr>
        <p:spPr>
          <a:xfrm>
            <a:off x="4909067" y="5432837"/>
            <a:ext cx="407901" cy="76291"/>
          </a:xfrm>
          <a:custGeom>
            <a:avLst/>
            <a:gdLst>
              <a:gd name="connsiteX0" fmla="*/ 0 w 5477421"/>
              <a:gd name="connsiteY0" fmla="*/ 288303 h 518801"/>
              <a:gd name="connsiteX1" fmla="*/ 3438939 w 5477421"/>
              <a:gd name="connsiteY1" fmla="*/ 347937 h 518801"/>
              <a:gd name="connsiteX2" fmla="*/ 4800600 w 5477421"/>
              <a:gd name="connsiteY2" fmla="*/ 198850 h 518801"/>
              <a:gd name="connsiteX3" fmla="*/ 5357191 w 5477421"/>
              <a:gd name="connsiteY3" fmla="*/ 198850 h 518801"/>
              <a:gd name="connsiteX4" fmla="*/ 5118652 w 5477421"/>
              <a:gd name="connsiteY4" fmla="*/ 79581 h 518801"/>
              <a:gd name="connsiteX5" fmla="*/ 5257800 w 5477421"/>
              <a:gd name="connsiteY5" fmla="*/ 298242 h 518801"/>
              <a:gd name="connsiteX6" fmla="*/ 5059017 w 5477421"/>
              <a:gd name="connsiteY6" fmla="*/ 516903 h 518801"/>
              <a:gd name="connsiteX7" fmla="*/ 5476461 w 5477421"/>
              <a:gd name="connsiteY7" fmla="*/ 169033 h 518801"/>
              <a:gd name="connsiteX8" fmla="*/ 4919869 w 5477421"/>
              <a:gd name="connsiteY8" fmla="*/ 10007 h 518801"/>
              <a:gd name="connsiteX9" fmla="*/ 4969565 w 5477421"/>
              <a:gd name="connsiteY9" fmla="*/ 29885 h 51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7421" h="518801">
                <a:moveTo>
                  <a:pt x="0" y="288303"/>
                </a:moveTo>
                <a:cubicBezTo>
                  <a:pt x="1319419" y="325574"/>
                  <a:pt x="2638839" y="362846"/>
                  <a:pt x="3438939" y="347937"/>
                </a:cubicBezTo>
                <a:cubicBezTo>
                  <a:pt x="4239039" y="333028"/>
                  <a:pt x="4480891" y="223698"/>
                  <a:pt x="4800600" y="198850"/>
                </a:cubicBezTo>
                <a:cubicBezTo>
                  <a:pt x="5120309" y="174002"/>
                  <a:pt x="5304182" y="218728"/>
                  <a:pt x="5357191" y="198850"/>
                </a:cubicBezTo>
                <a:cubicBezTo>
                  <a:pt x="5410200" y="178972"/>
                  <a:pt x="5135217" y="63016"/>
                  <a:pt x="5118652" y="79581"/>
                </a:cubicBezTo>
                <a:cubicBezTo>
                  <a:pt x="5102087" y="96146"/>
                  <a:pt x="5267739" y="225355"/>
                  <a:pt x="5257800" y="298242"/>
                </a:cubicBezTo>
                <a:cubicBezTo>
                  <a:pt x="5247861" y="371129"/>
                  <a:pt x="5022574" y="538438"/>
                  <a:pt x="5059017" y="516903"/>
                </a:cubicBezTo>
                <a:cubicBezTo>
                  <a:pt x="5095460" y="495368"/>
                  <a:pt x="5499652" y="253516"/>
                  <a:pt x="5476461" y="169033"/>
                </a:cubicBezTo>
                <a:cubicBezTo>
                  <a:pt x="5453270" y="84550"/>
                  <a:pt x="5004352" y="33198"/>
                  <a:pt x="4919869" y="10007"/>
                </a:cubicBezTo>
                <a:cubicBezTo>
                  <a:pt x="4835386" y="-13184"/>
                  <a:pt x="4902475" y="8350"/>
                  <a:pt x="4969565" y="29885"/>
                </a:cubicBezTo>
              </a:path>
            </a:pathLst>
          </a:custGeom>
          <a:noFill/>
          <a:ln w="28575">
            <a:solidFill>
              <a:srgbClr val="F8C2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151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89395606-9DD1-7486-B2D1-E0144E3AF1CD}"/>
              </a:ext>
            </a:extLst>
          </p:cNvPr>
          <p:cNvSpPr/>
          <p:nvPr/>
        </p:nvSpPr>
        <p:spPr>
          <a:xfrm rot="16479985">
            <a:off x="-2777316" y="931804"/>
            <a:ext cx="10655506" cy="8644405"/>
          </a:xfrm>
          <a:custGeom>
            <a:avLst/>
            <a:gdLst>
              <a:gd name="connsiteX0" fmla="*/ 928803 w 6679947"/>
              <a:gd name="connsiteY0" fmla="*/ 895481 h 5419186"/>
              <a:gd name="connsiteX1" fmla="*/ 2779637 w 6679947"/>
              <a:gd name="connsiteY1" fmla="*/ 25148 h 5419186"/>
              <a:gd name="connsiteX2" fmla="*/ 4927926 w 6679947"/>
              <a:gd name="connsiteY2" fmla="*/ 366671 h 5419186"/>
              <a:gd name="connsiteX3" fmla="*/ 5842326 w 6679947"/>
              <a:gd name="connsiteY3" fmla="*/ 1699712 h 5419186"/>
              <a:gd name="connsiteX4" fmla="*/ 6679608 w 6679947"/>
              <a:gd name="connsiteY4" fmla="*/ 2944618 h 5419186"/>
              <a:gd name="connsiteX5" fmla="*/ 5919444 w 6679947"/>
              <a:gd name="connsiteY5" fmla="*/ 4442912 h 5419186"/>
              <a:gd name="connsiteX6" fmla="*/ 4167762 w 6679947"/>
              <a:gd name="connsiteY6" fmla="*/ 5412396 h 5419186"/>
              <a:gd name="connsiteX7" fmla="*/ 2206760 w 6679947"/>
              <a:gd name="connsiteY7" fmla="*/ 4883587 h 5419186"/>
              <a:gd name="connsiteX8" fmla="*/ 818634 w 6679947"/>
              <a:gd name="connsiteY8" fmla="*/ 5070873 h 5419186"/>
              <a:gd name="connsiteX9" fmla="*/ 3386 w 6679947"/>
              <a:gd name="connsiteY9" fmla="*/ 3627664 h 5419186"/>
              <a:gd name="connsiteX10" fmla="*/ 543213 w 6679947"/>
              <a:gd name="connsiteY10" fmla="*/ 1214970 h 5419186"/>
              <a:gd name="connsiteX11" fmla="*/ 928803 w 6679947"/>
              <a:gd name="connsiteY11" fmla="*/ 895481 h 541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79947" h="5419186">
                <a:moveTo>
                  <a:pt x="928803" y="895481"/>
                </a:moveTo>
                <a:cubicBezTo>
                  <a:pt x="1301540" y="697177"/>
                  <a:pt x="2113117" y="113283"/>
                  <a:pt x="2779637" y="25148"/>
                </a:cubicBezTo>
                <a:cubicBezTo>
                  <a:pt x="3446157" y="-62987"/>
                  <a:pt x="4417478" y="87577"/>
                  <a:pt x="4927926" y="366671"/>
                </a:cubicBezTo>
                <a:cubicBezTo>
                  <a:pt x="5438374" y="645765"/>
                  <a:pt x="5550379" y="1270054"/>
                  <a:pt x="5842326" y="1699712"/>
                </a:cubicBezTo>
                <a:cubicBezTo>
                  <a:pt x="6134273" y="2129370"/>
                  <a:pt x="6666755" y="2487418"/>
                  <a:pt x="6679608" y="2944618"/>
                </a:cubicBezTo>
                <a:cubicBezTo>
                  <a:pt x="6692461" y="3401818"/>
                  <a:pt x="6338085" y="4031616"/>
                  <a:pt x="5919444" y="4442912"/>
                </a:cubicBezTo>
                <a:cubicBezTo>
                  <a:pt x="5500803" y="4854208"/>
                  <a:pt x="4786543" y="5338950"/>
                  <a:pt x="4167762" y="5412396"/>
                </a:cubicBezTo>
                <a:cubicBezTo>
                  <a:pt x="3548981" y="5485842"/>
                  <a:pt x="2764948" y="4940507"/>
                  <a:pt x="2206760" y="4883587"/>
                </a:cubicBezTo>
                <a:cubicBezTo>
                  <a:pt x="1648572" y="4826667"/>
                  <a:pt x="1185863" y="5280193"/>
                  <a:pt x="818634" y="5070873"/>
                </a:cubicBezTo>
                <a:cubicBezTo>
                  <a:pt x="451405" y="4861553"/>
                  <a:pt x="49289" y="4270314"/>
                  <a:pt x="3386" y="3627664"/>
                </a:cubicBezTo>
                <a:cubicBezTo>
                  <a:pt x="-42517" y="2985014"/>
                  <a:pt x="390813" y="1666662"/>
                  <a:pt x="543213" y="1214970"/>
                </a:cubicBezTo>
                <a:cubicBezTo>
                  <a:pt x="695613" y="763278"/>
                  <a:pt x="556066" y="1093785"/>
                  <a:pt x="928803" y="895481"/>
                </a:cubicBezTo>
                <a:close/>
              </a:path>
            </a:pathLst>
          </a:custGeom>
          <a:gradFill>
            <a:gsLst>
              <a:gs pos="0">
                <a:srgbClr val="315595">
                  <a:alpha val="50000"/>
                </a:srgbClr>
              </a:gs>
              <a:gs pos="95000">
                <a:srgbClr val="C43437">
                  <a:alpha val="50000"/>
                </a:srgb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E329E45-EF5C-1EEA-5FBE-267C264E347C}"/>
              </a:ext>
            </a:extLst>
          </p:cNvPr>
          <p:cNvSpPr txBox="1">
            <a:spLocks/>
          </p:cNvSpPr>
          <p:nvPr/>
        </p:nvSpPr>
        <p:spPr>
          <a:xfrm>
            <a:off x="780056" y="1074485"/>
            <a:ext cx="5199403" cy="454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100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 municipalité, </a:t>
            </a:r>
            <a:r>
              <a:rPr lang="fr-CA" sz="4100" b="1" u="sng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quels sont vos leviers</a:t>
            </a:r>
            <a:r>
              <a:rPr lang="fr-CA" sz="41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CA" sz="4100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pour appuyer et accélérer le développement de ces projets?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C24F86-8C58-0E3C-5A39-14061906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77" y="1977786"/>
            <a:ext cx="2698003" cy="27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35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0F5019A0-DF32-C84F-F847-A9C7CB564797}"/>
              </a:ext>
            </a:extLst>
          </p:cNvPr>
          <p:cNvSpPr/>
          <p:nvPr/>
        </p:nvSpPr>
        <p:spPr>
          <a:xfrm>
            <a:off x="6138676" y="599445"/>
            <a:ext cx="5362371" cy="5215078"/>
          </a:xfrm>
          <a:custGeom>
            <a:avLst/>
            <a:gdLst>
              <a:gd name="connsiteX0" fmla="*/ 142854 w 5362371"/>
              <a:gd name="connsiteY0" fmla="*/ 2362416 h 5215078"/>
              <a:gd name="connsiteX1" fmla="*/ 729263 w 5362371"/>
              <a:gd name="connsiteY1" fmla="*/ 1149842 h 5215078"/>
              <a:gd name="connsiteX2" fmla="*/ 2359281 w 5362371"/>
              <a:gd name="connsiteY2" fmla="*/ 6842 h 5215078"/>
              <a:gd name="connsiteX3" fmla="*/ 4535950 w 5362371"/>
              <a:gd name="connsiteY3" fmla="*/ 752277 h 5215078"/>
              <a:gd name="connsiteX4" fmla="*/ 5311202 w 5362371"/>
              <a:gd name="connsiteY4" fmla="*/ 2312720 h 5215078"/>
              <a:gd name="connsiteX5" fmla="*/ 5152176 w 5362371"/>
              <a:gd name="connsiteY5" fmla="*/ 3584929 h 5215078"/>
              <a:gd name="connsiteX6" fmla="*/ 4048933 w 5362371"/>
              <a:gd name="connsiteY6" fmla="*/ 4708051 h 5215078"/>
              <a:gd name="connsiteX7" fmla="*/ 2657454 w 5362371"/>
              <a:gd name="connsiteY7" fmla="*/ 5214946 h 5215078"/>
              <a:gd name="connsiteX8" fmla="*/ 828654 w 5362371"/>
              <a:gd name="connsiteY8" fmla="*/ 4737868 h 5215078"/>
              <a:gd name="connsiteX9" fmla="*/ 53402 w 5362371"/>
              <a:gd name="connsiteY9" fmla="*/ 3127729 h 5215078"/>
              <a:gd name="connsiteX10" fmla="*/ 142854 w 5362371"/>
              <a:gd name="connsiteY10" fmla="*/ 2362416 h 521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2371" h="5215078">
                <a:moveTo>
                  <a:pt x="142854" y="2362416"/>
                </a:moveTo>
                <a:cubicBezTo>
                  <a:pt x="255498" y="2032768"/>
                  <a:pt x="359858" y="1542438"/>
                  <a:pt x="729263" y="1149842"/>
                </a:cubicBezTo>
                <a:cubicBezTo>
                  <a:pt x="1098668" y="757246"/>
                  <a:pt x="1724833" y="73103"/>
                  <a:pt x="2359281" y="6842"/>
                </a:cubicBezTo>
                <a:cubicBezTo>
                  <a:pt x="2993729" y="-59419"/>
                  <a:pt x="4043963" y="367964"/>
                  <a:pt x="4535950" y="752277"/>
                </a:cubicBezTo>
                <a:cubicBezTo>
                  <a:pt x="5027937" y="1136590"/>
                  <a:pt x="5208498" y="1840611"/>
                  <a:pt x="5311202" y="2312720"/>
                </a:cubicBezTo>
                <a:cubicBezTo>
                  <a:pt x="5413906" y="2784829"/>
                  <a:pt x="5362554" y="3185707"/>
                  <a:pt x="5152176" y="3584929"/>
                </a:cubicBezTo>
                <a:cubicBezTo>
                  <a:pt x="4941798" y="3984151"/>
                  <a:pt x="4464720" y="4436382"/>
                  <a:pt x="4048933" y="4708051"/>
                </a:cubicBezTo>
                <a:cubicBezTo>
                  <a:pt x="3633146" y="4979720"/>
                  <a:pt x="3194167" y="5209977"/>
                  <a:pt x="2657454" y="5214946"/>
                </a:cubicBezTo>
                <a:cubicBezTo>
                  <a:pt x="2120741" y="5219915"/>
                  <a:pt x="1262663" y="5085737"/>
                  <a:pt x="828654" y="4737868"/>
                </a:cubicBezTo>
                <a:cubicBezTo>
                  <a:pt x="394645" y="4389999"/>
                  <a:pt x="169359" y="3525294"/>
                  <a:pt x="53402" y="3127729"/>
                </a:cubicBezTo>
                <a:cubicBezTo>
                  <a:pt x="-62555" y="2730164"/>
                  <a:pt x="30210" y="2692064"/>
                  <a:pt x="142854" y="2362416"/>
                </a:cubicBezTo>
                <a:close/>
              </a:path>
            </a:pathLst>
          </a:custGeom>
          <a:noFill/>
          <a:ln w="9525">
            <a:solidFill>
              <a:srgbClr val="315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421FD66-86C0-3C5A-8D6B-5CEF30A719CC}"/>
              </a:ext>
            </a:extLst>
          </p:cNvPr>
          <p:cNvSpPr/>
          <p:nvPr/>
        </p:nvSpPr>
        <p:spPr>
          <a:xfrm>
            <a:off x="6171604" y="672863"/>
            <a:ext cx="5198297" cy="5198297"/>
          </a:xfrm>
          <a:prstGeom prst="ellipse">
            <a:avLst/>
          </a:prstGeom>
          <a:gradFill>
            <a:gsLst>
              <a:gs pos="0">
                <a:srgbClr val="315595">
                  <a:alpha val="20000"/>
                </a:srgbClr>
              </a:gs>
              <a:gs pos="94000">
                <a:srgbClr val="C43437">
                  <a:alpha val="20000"/>
                </a:srgb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8F562F8-D35E-CC3F-279B-80BC0E71CA6E}"/>
              </a:ext>
            </a:extLst>
          </p:cNvPr>
          <p:cNvSpPr txBox="1">
            <a:spLocks/>
          </p:cNvSpPr>
          <p:nvPr/>
        </p:nvSpPr>
        <p:spPr>
          <a:xfrm>
            <a:off x="780056" y="1074485"/>
            <a:ext cx="4541091" cy="454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en-US" sz="4100" b="1" dirty="0">
                <a:solidFill>
                  <a:srgbClr val="3155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axes</a:t>
            </a: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025EA355-0534-6E20-E251-65897683F112}"/>
              </a:ext>
            </a:extLst>
          </p:cNvPr>
          <p:cNvSpPr/>
          <p:nvPr/>
        </p:nvSpPr>
        <p:spPr>
          <a:xfrm>
            <a:off x="6250265" y="720297"/>
            <a:ext cx="5153847" cy="5112552"/>
          </a:xfrm>
          <a:custGeom>
            <a:avLst/>
            <a:gdLst>
              <a:gd name="connsiteX0" fmla="*/ 100839 w 5153847"/>
              <a:gd name="connsiteY0" fmla="*/ 2112355 h 5112552"/>
              <a:gd name="connsiteX1" fmla="*/ 945665 w 5153847"/>
              <a:gd name="connsiteY1" fmla="*/ 392886 h 5112552"/>
              <a:gd name="connsiteX2" fmla="*/ 2993126 w 5153847"/>
              <a:gd name="connsiteY2" fmla="*/ 54955 h 5112552"/>
              <a:gd name="connsiteX3" fmla="*/ 4583387 w 5153847"/>
              <a:gd name="connsiteY3" fmla="*/ 1237712 h 5112552"/>
              <a:gd name="connsiteX4" fmla="*/ 5090283 w 5153847"/>
              <a:gd name="connsiteY4" fmla="*/ 3106268 h 5112552"/>
              <a:gd name="connsiteX5" fmla="*/ 3291300 w 5153847"/>
              <a:gd name="connsiteY5" fmla="*/ 4984764 h 5112552"/>
              <a:gd name="connsiteX6" fmla="*/ 1214022 w 5153847"/>
              <a:gd name="connsiteY6" fmla="*/ 4766103 h 5112552"/>
              <a:gd name="connsiteX7" fmla="*/ 140596 w 5153847"/>
              <a:gd name="connsiteY7" fmla="*/ 3324929 h 5112552"/>
              <a:gd name="connsiteX8" fmla="*/ 100839 w 5153847"/>
              <a:gd name="connsiteY8" fmla="*/ 2112355 h 51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3847" h="5112552">
                <a:moveTo>
                  <a:pt x="100839" y="2112355"/>
                </a:moveTo>
                <a:cubicBezTo>
                  <a:pt x="235017" y="1623681"/>
                  <a:pt x="463617" y="735786"/>
                  <a:pt x="945665" y="392886"/>
                </a:cubicBezTo>
                <a:cubicBezTo>
                  <a:pt x="1427713" y="49986"/>
                  <a:pt x="2386839" y="-85849"/>
                  <a:pt x="2993126" y="54955"/>
                </a:cubicBezTo>
                <a:cubicBezTo>
                  <a:pt x="3599413" y="195759"/>
                  <a:pt x="4233861" y="729160"/>
                  <a:pt x="4583387" y="1237712"/>
                </a:cubicBezTo>
                <a:cubicBezTo>
                  <a:pt x="4932913" y="1746264"/>
                  <a:pt x="5305631" y="2481759"/>
                  <a:pt x="5090283" y="3106268"/>
                </a:cubicBezTo>
                <a:cubicBezTo>
                  <a:pt x="4874935" y="3730777"/>
                  <a:pt x="3937343" y="4708125"/>
                  <a:pt x="3291300" y="4984764"/>
                </a:cubicBezTo>
                <a:cubicBezTo>
                  <a:pt x="2645257" y="5261403"/>
                  <a:pt x="1739139" y="5042742"/>
                  <a:pt x="1214022" y="4766103"/>
                </a:cubicBezTo>
                <a:cubicBezTo>
                  <a:pt x="688905" y="4489464"/>
                  <a:pt x="327783" y="3763907"/>
                  <a:pt x="140596" y="3324929"/>
                </a:cubicBezTo>
                <a:cubicBezTo>
                  <a:pt x="-46591" y="2885951"/>
                  <a:pt x="-33339" y="2601029"/>
                  <a:pt x="100839" y="2112355"/>
                </a:cubicBezTo>
                <a:close/>
              </a:path>
            </a:pathLst>
          </a:custGeom>
          <a:noFill/>
          <a:ln w="9525">
            <a:solidFill>
              <a:srgbClr val="315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825E04-BB7F-BE63-9D75-E65F9F3C1B88}"/>
              </a:ext>
            </a:extLst>
          </p:cNvPr>
          <p:cNvSpPr/>
          <p:nvPr/>
        </p:nvSpPr>
        <p:spPr>
          <a:xfrm>
            <a:off x="5864087" y="381267"/>
            <a:ext cx="2672567" cy="26725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Le foncier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AB15D3D-7E7A-7C9B-52BF-A13C34ECBFEA}"/>
              </a:ext>
            </a:extLst>
          </p:cNvPr>
          <p:cNvSpPr/>
          <p:nvPr/>
        </p:nvSpPr>
        <p:spPr>
          <a:xfrm>
            <a:off x="9004851" y="381267"/>
            <a:ext cx="2672567" cy="2672567"/>
          </a:xfrm>
          <a:prstGeom prst="ellipse">
            <a:avLst/>
          </a:prstGeom>
          <a:solidFill>
            <a:srgbClr val="C434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700"/>
            </a:pPr>
            <a:r>
              <a:rPr lang="fr-CA" sz="1800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La fiscalité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7D528A2-C1E5-C8DE-51BA-8F6A8B1BFFFC}"/>
              </a:ext>
            </a:extLst>
          </p:cNvPr>
          <p:cNvSpPr/>
          <p:nvPr/>
        </p:nvSpPr>
        <p:spPr>
          <a:xfrm>
            <a:off x="5864087" y="3343128"/>
            <a:ext cx="2672567" cy="2672567"/>
          </a:xfrm>
          <a:prstGeom prst="ellipse">
            <a:avLst/>
          </a:prstGeom>
          <a:solidFill>
            <a:schemeClr val="bg1"/>
          </a:solidFill>
          <a:ln>
            <a:solidFill>
              <a:srgbClr val="315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700"/>
            </a:pPr>
            <a:r>
              <a:rPr lang="fr-CA" sz="1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Les programmes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9972B37-F41E-3324-90D2-BC6FD794E520}"/>
              </a:ext>
            </a:extLst>
          </p:cNvPr>
          <p:cNvSpPr/>
          <p:nvPr/>
        </p:nvSpPr>
        <p:spPr>
          <a:xfrm>
            <a:off x="9004852" y="3343128"/>
            <a:ext cx="2672567" cy="2672567"/>
          </a:xfrm>
          <a:prstGeom prst="ellipse">
            <a:avLst/>
          </a:prstGeom>
          <a:solidFill>
            <a:srgbClr val="98A5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700"/>
            </a:pPr>
            <a:r>
              <a:rPr lang="fr-CA" sz="1800" dirty="0">
                <a:solidFill>
                  <a:srgbClr val="31559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La réglementation et les frais</a:t>
            </a:r>
          </a:p>
        </p:txBody>
      </p:sp>
      <p:sp>
        <p:nvSpPr>
          <p:cNvPr id="2" name="Forme libre 25">
            <a:extLst>
              <a:ext uri="{FF2B5EF4-FFF2-40B4-BE49-F238E27FC236}">
                <a16:creationId xmlns:a16="http://schemas.microsoft.com/office/drawing/2014/main" id="{7CA9CB6B-2613-A38D-C371-E18C1C6AB2CD}"/>
              </a:ext>
            </a:extLst>
          </p:cNvPr>
          <p:cNvSpPr/>
          <p:nvPr/>
        </p:nvSpPr>
        <p:spPr>
          <a:xfrm flipV="1">
            <a:off x="690953" y="4085946"/>
            <a:ext cx="2782548" cy="148597"/>
          </a:xfrm>
          <a:custGeom>
            <a:avLst/>
            <a:gdLst>
              <a:gd name="connsiteX0" fmla="*/ 232274 w 5499870"/>
              <a:gd name="connsiteY0" fmla="*/ 121185 h 121185"/>
              <a:gd name="connsiteX1" fmla="*/ 5476303 w 5499870"/>
              <a:gd name="connsiteY1" fmla="*/ 33050 h 121185"/>
              <a:gd name="connsiteX2" fmla="*/ 2083108 w 5499870"/>
              <a:gd name="connsiteY2" fmla="*/ 110168 h 121185"/>
              <a:gd name="connsiteX3" fmla="*/ 100072 w 5499870"/>
              <a:gd name="connsiteY3" fmla="*/ 44067 h 121185"/>
              <a:gd name="connsiteX4" fmla="*/ 5178848 w 5499870"/>
              <a:gd name="connsiteY4" fmla="*/ 0 h 121185"/>
              <a:gd name="connsiteX5" fmla="*/ 5145797 w 5499870"/>
              <a:gd name="connsiteY5" fmla="*/ 0 h 12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9870" h="121185">
                <a:moveTo>
                  <a:pt x="232274" y="121185"/>
                </a:moveTo>
                <a:lnTo>
                  <a:pt x="5476303" y="33050"/>
                </a:lnTo>
                <a:cubicBezTo>
                  <a:pt x="5784775" y="31214"/>
                  <a:pt x="2979146" y="108332"/>
                  <a:pt x="2083108" y="110168"/>
                </a:cubicBezTo>
                <a:cubicBezTo>
                  <a:pt x="1187070" y="112004"/>
                  <a:pt x="-415885" y="62428"/>
                  <a:pt x="100072" y="44067"/>
                </a:cubicBezTo>
                <a:cubicBezTo>
                  <a:pt x="616029" y="25706"/>
                  <a:pt x="5178848" y="0"/>
                  <a:pt x="5178848" y="0"/>
                </a:cubicBezTo>
                <a:lnTo>
                  <a:pt x="5145797" y="0"/>
                </a:lnTo>
              </a:path>
            </a:pathLst>
          </a:custGeom>
          <a:noFill/>
          <a:ln>
            <a:solidFill>
              <a:srgbClr val="315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041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315595"/>
            </a:gs>
            <a:gs pos="100000">
              <a:srgbClr val="C43437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>
            <a:extLst>
              <a:ext uri="{FF2B5EF4-FFF2-40B4-BE49-F238E27FC236}">
                <a16:creationId xmlns:a16="http://schemas.microsoft.com/office/drawing/2014/main" id="{31D95578-F4FC-50C1-53A7-CAEB4AA54F55}"/>
              </a:ext>
            </a:extLst>
          </p:cNvPr>
          <p:cNvSpPr/>
          <p:nvPr/>
        </p:nvSpPr>
        <p:spPr>
          <a:xfrm rot="18017638">
            <a:off x="-2306879" y="-1602828"/>
            <a:ext cx="10431632" cy="7050900"/>
          </a:xfrm>
          <a:custGeom>
            <a:avLst/>
            <a:gdLst>
              <a:gd name="connsiteX0" fmla="*/ 245465 w 5953873"/>
              <a:gd name="connsiteY0" fmla="*/ 421023 h 4024314"/>
              <a:gd name="connsiteX1" fmla="*/ 1286865 w 5953873"/>
              <a:gd name="connsiteY1" fmla="*/ 1614823 h 4024314"/>
              <a:gd name="connsiteX2" fmla="*/ 2340965 w 5953873"/>
              <a:gd name="connsiteY2" fmla="*/ 1868823 h 4024314"/>
              <a:gd name="connsiteX3" fmla="*/ 3268065 w 5953873"/>
              <a:gd name="connsiteY3" fmla="*/ 2440323 h 4024314"/>
              <a:gd name="connsiteX4" fmla="*/ 4309465 w 5953873"/>
              <a:gd name="connsiteY4" fmla="*/ 2808623 h 4024314"/>
              <a:gd name="connsiteX5" fmla="*/ 4817465 w 5953873"/>
              <a:gd name="connsiteY5" fmla="*/ 3735723 h 4024314"/>
              <a:gd name="connsiteX6" fmla="*/ 5515965 w 5953873"/>
              <a:gd name="connsiteY6" fmla="*/ 3837323 h 4024314"/>
              <a:gd name="connsiteX7" fmla="*/ 5935065 w 5953873"/>
              <a:gd name="connsiteY7" fmla="*/ 1373523 h 4024314"/>
              <a:gd name="connsiteX8" fmla="*/ 4906365 w 5953873"/>
              <a:gd name="connsiteY8" fmla="*/ 90823 h 4024314"/>
              <a:gd name="connsiteX9" fmla="*/ 448665 w 5953873"/>
              <a:gd name="connsiteY9" fmla="*/ 141623 h 4024314"/>
              <a:gd name="connsiteX10" fmla="*/ 245465 w 5953873"/>
              <a:gd name="connsiteY10" fmla="*/ 421023 h 402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53873" h="4024314">
                <a:moveTo>
                  <a:pt x="245465" y="421023"/>
                </a:moveTo>
                <a:cubicBezTo>
                  <a:pt x="385165" y="666556"/>
                  <a:pt x="937615" y="1373523"/>
                  <a:pt x="1286865" y="1614823"/>
                </a:cubicBezTo>
                <a:cubicBezTo>
                  <a:pt x="1636115" y="1856123"/>
                  <a:pt x="2010765" y="1731240"/>
                  <a:pt x="2340965" y="1868823"/>
                </a:cubicBezTo>
                <a:cubicBezTo>
                  <a:pt x="2671165" y="2006406"/>
                  <a:pt x="2939982" y="2283690"/>
                  <a:pt x="3268065" y="2440323"/>
                </a:cubicBezTo>
                <a:cubicBezTo>
                  <a:pt x="3596148" y="2596956"/>
                  <a:pt x="4051232" y="2592723"/>
                  <a:pt x="4309465" y="2808623"/>
                </a:cubicBezTo>
                <a:cubicBezTo>
                  <a:pt x="4567698" y="3024523"/>
                  <a:pt x="4616382" y="3564273"/>
                  <a:pt x="4817465" y="3735723"/>
                </a:cubicBezTo>
                <a:cubicBezTo>
                  <a:pt x="5018548" y="3907173"/>
                  <a:pt x="5329698" y="4231023"/>
                  <a:pt x="5515965" y="3837323"/>
                </a:cubicBezTo>
                <a:cubicBezTo>
                  <a:pt x="5702232" y="3443623"/>
                  <a:pt x="6036665" y="1997940"/>
                  <a:pt x="5935065" y="1373523"/>
                </a:cubicBezTo>
                <a:cubicBezTo>
                  <a:pt x="5833465" y="749106"/>
                  <a:pt x="5820765" y="296140"/>
                  <a:pt x="4906365" y="90823"/>
                </a:cubicBezTo>
                <a:cubicBezTo>
                  <a:pt x="3991965" y="-114494"/>
                  <a:pt x="1221248" y="84473"/>
                  <a:pt x="448665" y="141623"/>
                </a:cubicBezTo>
                <a:cubicBezTo>
                  <a:pt x="-323918" y="198773"/>
                  <a:pt x="105765" y="175490"/>
                  <a:pt x="245465" y="421023"/>
                </a:cubicBezTo>
                <a:close/>
              </a:path>
            </a:pathLst>
          </a:custGeom>
          <a:gradFill>
            <a:gsLst>
              <a:gs pos="0">
                <a:srgbClr val="C43437"/>
              </a:gs>
              <a:gs pos="97000">
                <a:srgbClr val="31559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D759C99-13C4-ED5C-1BA7-BF0BB8A42420}"/>
              </a:ext>
            </a:extLst>
          </p:cNvPr>
          <p:cNvSpPr txBox="1">
            <a:spLocks/>
          </p:cNvSpPr>
          <p:nvPr/>
        </p:nvSpPr>
        <p:spPr>
          <a:xfrm>
            <a:off x="780056" y="1074485"/>
            <a:ext cx="4541091" cy="4544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Quels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les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autres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acteurs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peuvent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jouer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 role </a:t>
            </a:r>
            <a:r>
              <a:rPr lang="en-US" sz="41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localement</a:t>
            </a:r>
            <a:r>
              <a:rPr lang="en-US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C5A615-28A3-07DB-9554-1ACF5855590E}"/>
              </a:ext>
            </a:extLst>
          </p:cNvPr>
          <p:cNvSpPr/>
          <p:nvPr/>
        </p:nvSpPr>
        <p:spPr>
          <a:xfrm>
            <a:off x="5596155" y="1074485"/>
            <a:ext cx="2123371" cy="21233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9A4170B-1E50-ABC6-025E-7A0C117A9B2F}"/>
              </a:ext>
            </a:extLst>
          </p:cNvPr>
          <p:cNvSpPr/>
          <p:nvPr/>
        </p:nvSpPr>
        <p:spPr>
          <a:xfrm>
            <a:off x="8012425" y="1074485"/>
            <a:ext cx="2123371" cy="2123371"/>
          </a:xfrm>
          <a:prstGeom prst="ellipse">
            <a:avLst/>
          </a:prstGeom>
          <a:solidFill>
            <a:srgbClr val="C434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OMH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ECFDFA-D3E5-F9E7-7399-1140D986CB2A}"/>
              </a:ext>
            </a:extLst>
          </p:cNvPr>
          <p:cNvSpPr/>
          <p:nvPr/>
        </p:nvSpPr>
        <p:spPr>
          <a:xfrm>
            <a:off x="9288573" y="3304971"/>
            <a:ext cx="2123371" cy="2123371"/>
          </a:xfrm>
          <a:prstGeom prst="ellipse">
            <a:avLst/>
          </a:prstGeom>
          <a:solidFill>
            <a:srgbClr val="F8C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Autres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OBNL et COOP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F29672-0F0B-873C-2917-C114D97476C1}"/>
              </a:ext>
            </a:extLst>
          </p:cNvPr>
          <p:cNvSpPr/>
          <p:nvPr/>
        </p:nvSpPr>
        <p:spPr>
          <a:xfrm>
            <a:off x="6872303" y="3304971"/>
            <a:ext cx="2123371" cy="2123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OBNL 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développeurs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acquéreurs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(ex. :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Interloge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SOLIDES</a:t>
            </a:r>
            <a:r>
              <a:rPr lang="en-US"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UTILE) 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FB94F536-3E16-5084-36D8-4ED1F3A1FA46}"/>
              </a:ext>
            </a:extLst>
          </p:cNvPr>
          <p:cNvSpPr/>
          <p:nvPr/>
        </p:nvSpPr>
        <p:spPr>
          <a:xfrm>
            <a:off x="5611986" y="1058126"/>
            <a:ext cx="2145144" cy="2144926"/>
          </a:xfrm>
          <a:custGeom>
            <a:avLst/>
            <a:gdLst>
              <a:gd name="connsiteX0" fmla="*/ 420824 w 2145144"/>
              <a:gd name="connsiteY0" fmla="*/ 190811 h 2144926"/>
              <a:gd name="connsiteX1" fmla="*/ 41682 w 2145144"/>
              <a:gd name="connsiteY1" fmla="*/ 614557 h 2144926"/>
              <a:gd name="connsiteX2" fmla="*/ 86287 w 2145144"/>
              <a:gd name="connsiteY2" fmla="*/ 1573562 h 2144926"/>
              <a:gd name="connsiteX3" fmla="*/ 721907 w 2145144"/>
              <a:gd name="connsiteY3" fmla="*/ 2064215 h 2144926"/>
              <a:gd name="connsiteX4" fmla="*/ 1502492 w 2145144"/>
              <a:gd name="connsiteY4" fmla="*/ 2075367 h 2144926"/>
              <a:gd name="connsiteX5" fmla="*/ 2071204 w 2145144"/>
              <a:gd name="connsiteY5" fmla="*/ 1383991 h 2144926"/>
              <a:gd name="connsiteX6" fmla="*/ 2082355 w 2145144"/>
              <a:gd name="connsiteY6" fmla="*/ 603406 h 2144926"/>
              <a:gd name="connsiteX7" fmla="*/ 1558248 w 2145144"/>
              <a:gd name="connsiteY7" fmla="*/ 135054 h 2144926"/>
              <a:gd name="connsiteX8" fmla="*/ 866873 w 2145144"/>
              <a:gd name="connsiteY8" fmla="*/ 1240 h 2144926"/>
              <a:gd name="connsiteX9" fmla="*/ 420824 w 2145144"/>
              <a:gd name="connsiteY9" fmla="*/ 190811 h 214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144" h="2144926">
                <a:moveTo>
                  <a:pt x="420824" y="190811"/>
                </a:moveTo>
                <a:cubicBezTo>
                  <a:pt x="283292" y="293030"/>
                  <a:pt x="97438" y="384099"/>
                  <a:pt x="41682" y="614557"/>
                </a:cubicBezTo>
                <a:cubicBezTo>
                  <a:pt x="-14074" y="845015"/>
                  <a:pt x="-27084" y="1331952"/>
                  <a:pt x="86287" y="1573562"/>
                </a:cubicBezTo>
                <a:cubicBezTo>
                  <a:pt x="199658" y="1815172"/>
                  <a:pt x="485873" y="1980581"/>
                  <a:pt x="721907" y="2064215"/>
                </a:cubicBezTo>
                <a:cubicBezTo>
                  <a:pt x="957941" y="2147849"/>
                  <a:pt x="1277609" y="2188738"/>
                  <a:pt x="1502492" y="2075367"/>
                </a:cubicBezTo>
                <a:cubicBezTo>
                  <a:pt x="1727375" y="1961996"/>
                  <a:pt x="1974560" y="1629318"/>
                  <a:pt x="2071204" y="1383991"/>
                </a:cubicBezTo>
                <a:cubicBezTo>
                  <a:pt x="2167848" y="1138664"/>
                  <a:pt x="2167848" y="811562"/>
                  <a:pt x="2082355" y="603406"/>
                </a:cubicBezTo>
                <a:cubicBezTo>
                  <a:pt x="1996862" y="395250"/>
                  <a:pt x="1760828" y="235415"/>
                  <a:pt x="1558248" y="135054"/>
                </a:cubicBezTo>
                <a:cubicBezTo>
                  <a:pt x="1355668" y="34693"/>
                  <a:pt x="1054585" y="-8053"/>
                  <a:pt x="866873" y="1240"/>
                </a:cubicBezTo>
                <a:cubicBezTo>
                  <a:pt x="679161" y="10533"/>
                  <a:pt x="558356" y="88592"/>
                  <a:pt x="420824" y="1908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7E915E12-FF80-3940-6930-15E0287FDD04}"/>
              </a:ext>
            </a:extLst>
          </p:cNvPr>
          <p:cNvSpPr/>
          <p:nvPr/>
        </p:nvSpPr>
        <p:spPr>
          <a:xfrm rot="3088530">
            <a:off x="8031801" y="1058126"/>
            <a:ext cx="2145144" cy="2144926"/>
          </a:xfrm>
          <a:custGeom>
            <a:avLst/>
            <a:gdLst>
              <a:gd name="connsiteX0" fmla="*/ 420824 w 2145144"/>
              <a:gd name="connsiteY0" fmla="*/ 190811 h 2144926"/>
              <a:gd name="connsiteX1" fmla="*/ 41682 w 2145144"/>
              <a:gd name="connsiteY1" fmla="*/ 614557 h 2144926"/>
              <a:gd name="connsiteX2" fmla="*/ 86287 w 2145144"/>
              <a:gd name="connsiteY2" fmla="*/ 1573562 h 2144926"/>
              <a:gd name="connsiteX3" fmla="*/ 721907 w 2145144"/>
              <a:gd name="connsiteY3" fmla="*/ 2064215 h 2144926"/>
              <a:gd name="connsiteX4" fmla="*/ 1502492 w 2145144"/>
              <a:gd name="connsiteY4" fmla="*/ 2075367 h 2144926"/>
              <a:gd name="connsiteX5" fmla="*/ 2071204 w 2145144"/>
              <a:gd name="connsiteY5" fmla="*/ 1383991 h 2144926"/>
              <a:gd name="connsiteX6" fmla="*/ 2082355 w 2145144"/>
              <a:gd name="connsiteY6" fmla="*/ 603406 h 2144926"/>
              <a:gd name="connsiteX7" fmla="*/ 1558248 w 2145144"/>
              <a:gd name="connsiteY7" fmla="*/ 135054 h 2144926"/>
              <a:gd name="connsiteX8" fmla="*/ 866873 w 2145144"/>
              <a:gd name="connsiteY8" fmla="*/ 1240 h 2144926"/>
              <a:gd name="connsiteX9" fmla="*/ 420824 w 2145144"/>
              <a:gd name="connsiteY9" fmla="*/ 190811 h 214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144" h="2144926">
                <a:moveTo>
                  <a:pt x="420824" y="190811"/>
                </a:moveTo>
                <a:cubicBezTo>
                  <a:pt x="283292" y="293030"/>
                  <a:pt x="97438" y="384099"/>
                  <a:pt x="41682" y="614557"/>
                </a:cubicBezTo>
                <a:cubicBezTo>
                  <a:pt x="-14074" y="845015"/>
                  <a:pt x="-27084" y="1331952"/>
                  <a:pt x="86287" y="1573562"/>
                </a:cubicBezTo>
                <a:cubicBezTo>
                  <a:pt x="199658" y="1815172"/>
                  <a:pt x="485873" y="1980581"/>
                  <a:pt x="721907" y="2064215"/>
                </a:cubicBezTo>
                <a:cubicBezTo>
                  <a:pt x="957941" y="2147849"/>
                  <a:pt x="1277609" y="2188738"/>
                  <a:pt x="1502492" y="2075367"/>
                </a:cubicBezTo>
                <a:cubicBezTo>
                  <a:pt x="1727375" y="1961996"/>
                  <a:pt x="1974560" y="1629318"/>
                  <a:pt x="2071204" y="1383991"/>
                </a:cubicBezTo>
                <a:cubicBezTo>
                  <a:pt x="2167848" y="1138664"/>
                  <a:pt x="2167848" y="811562"/>
                  <a:pt x="2082355" y="603406"/>
                </a:cubicBezTo>
                <a:cubicBezTo>
                  <a:pt x="1996862" y="395250"/>
                  <a:pt x="1760828" y="235415"/>
                  <a:pt x="1558248" y="135054"/>
                </a:cubicBezTo>
                <a:cubicBezTo>
                  <a:pt x="1355668" y="34693"/>
                  <a:pt x="1054585" y="-8053"/>
                  <a:pt x="866873" y="1240"/>
                </a:cubicBezTo>
                <a:cubicBezTo>
                  <a:pt x="679161" y="10533"/>
                  <a:pt x="558356" y="88592"/>
                  <a:pt x="420824" y="1908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2D73DC24-3AA5-5D76-9835-2C623195F539}"/>
              </a:ext>
            </a:extLst>
          </p:cNvPr>
          <p:cNvSpPr/>
          <p:nvPr/>
        </p:nvSpPr>
        <p:spPr>
          <a:xfrm rot="3088530">
            <a:off x="6827470" y="3344126"/>
            <a:ext cx="2145144" cy="2144926"/>
          </a:xfrm>
          <a:custGeom>
            <a:avLst/>
            <a:gdLst>
              <a:gd name="connsiteX0" fmla="*/ 420824 w 2145144"/>
              <a:gd name="connsiteY0" fmla="*/ 190811 h 2144926"/>
              <a:gd name="connsiteX1" fmla="*/ 41682 w 2145144"/>
              <a:gd name="connsiteY1" fmla="*/ 614557 h 2144926"/>
              <a:gd name="connsiteX2" fmla="*/ 86287 w 2145144"/>
              <a:gd name="connsiteY2" fmla="*/ 1573562 h 2144926"/>
              <a:gd name="connsiteX3" fmla="*/ 721907 w 2145144"/>
              <a:gd name="connsiteY3" fmla="*/ 2064215 h 2144926"/>
              <a:gd name="connsiteX4" fmla="*/ 1502492 w 2145144"/>
              <a:gd name="connsiteY4" fmla="*/ 2075367 h 2144926"/>
              <a:gd name="connsiteX5" fmla="*/ 2071204 w 2145144"/>
              <a:gd name="connsiteY5" fmla="*/ 1383991 h 2144926"/>
              <a:gd name="connsiteX6" fmla="*/ 2082355 w 2145144"/>
              <a:gd name="connsiteY6" fmla="*/ 603406 h 2144926"/>
              <a:gd name="connsiteX7" fmla="*/ 1558248 w 2145144"/>
              <a:gd name="connsiteY7" fmla="*/ 135054 h 2144926"/>
              <a:gd name="connsiteX8" fmla="*/ 866873 w 2145144"/>
              <a:gd name="connsiteY8" fmla="*/ 1240 h 2144926"/>
              <a:gd name="connsiteX9" fmla="*/ 420824 w 2145144"/>
              <a:gd name="connsiteY9" fmla="*/ 190811 h 214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144" h="2144926">
                <a:moveTo>
                  <a:pt x="420824" y="190811"/>
                </a:moveTo>
                <a:cubicBezTo>
                  <a:pt x="283292" y="293030"/>
                  <a:pt x="97438" y="384099"/>
                  <a:pt x="41682" y="614557"/>
                </a:cubicBezTo>
                <a:cubicBezTo>
                  <a:pt x="-14074" y="845015"/>
                  <a:pt x="-27084" y="1331952"/>
                  <a:pt x="86287" y="1573562"/>
                </a:cubicBezTo>
                <a:cubicBezTo>
                  <a:pt x="199658" y="1815172"/>
                  <a:pt x="485873" y="1980581"/>
                  <a:pt x="721907" y="2064215"/>
                </a:cubicBezTo>
                <a:cubicBezTo>
                  <a:pt x="957941" y="2147849"/>
                  <a:pt x="1277609" y="2188738"/>
                  <a:pt x="1502492" y="2075367"/>
                </a:cubicBezTo>
                <a:cubicBezTo>
                  <a:pt x="1727375" y="1961996"/>
                  <a:pt x="1974560" y="1629318"/>
                  <a:pt x="2071204" y="1383991"/>
                </a:cubicBezTo>
                <a:cubicBezTo>
                  <a:pt x="2167848" y="1138664"/>
                  <a:pt x="2167848" y="811562"/>
                  <a:pt x="2082355" y="603406"/>
                </a:cubicBezTo>
                <a:cubicBezTo>
                  <a:pt x="1996862" y="395250"/>
                  <a:pt x="1760828" y="235415"/>
                  <a:pt x="1558248" y="135054"/>
                </a:cubicBezTo>
                <a:cubicBezTo>
                  <a:pt x="1355668" y="34693"/>
                  <a:pt x="1054585" y="-8053"/>
                  <a:pt x="866873" y="1240"/>
                </a:cubicBezTo>
                <a:cubicBezTo>
                  <a:pt x="679161" y="10533"/>
                  <a:pt x="558356" y="88592"/>
                  <a:pt x="420824" y="1908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0FBF3E4A-3061-3D2F-9528-F3F1DDF3C990}"/>
              </a:ext>
            </a:extLst>
          </p:cNvPr>
          <p:cNvSpPr/>
          <p:nvPr/>
        </p:nvSpPr>
        <p:spPr>
          <a:xfrm rot="6446840">
            <a:off x="9303041" y="3321825"/>
            <a:ext cx="2145144" cy="2144926"/>
          </a:xfrm>
          <a:custGeom>
            <a:avLst/>
            <a:gdLst>
              <a:gd name="connsiteX0" fmla="*/ 420824 w 2145144"/>
              <a:gd name="connsiteY0" fmla="*/ 190811 h 2144926"/>
              <a:gd name="connsiteX1" fmla="*/ 41682 w 2145144"/>
              <a:gd name="connsiteY1" fmla="*/ 614557 h 2144926"/>
              <a:gd name="connsiteX2" fmla="*/ 86287 w 2145144"/>
              <a:gd name="connsiteY2" fmla="*/ 1573562 h 2144926"/>
              <a:gd name="connsiteX3" fmla="*/ 721907 w 2145144"/>
              <a:gd name="connsiteY3" fmla="*/ 2064215 h 2144926"/>
              <a:gd name="connsiteX4" fmla="*/ 1502492 w 2145144"/>
              <a:gd name="connsiteY4" fmla="*/ 2075367 h 2144926"/>
              <a:gd name="connsiteX5" fmla="*/ 2071204 w 2145144"/>
              <a:gd name="connsiteY5" fmla="*/ 1383991 h 2144926"/>
              <a:gd name="connsiteX6" fmla="*/ 2082355 w 2145144"/>
              <a:gd name="connsiteY6" fmla="*/ 603406 h 2144926"/>
              <a:gd name="connsiteX7" fmla="*/ 1558248 w 2145144"/>
              <a:gd name="connsiteY7" fmla="*/ 135054 h 2144926"/>
              <a:gd name="connsiteX8" fmla="*/ 866873 w 2145144"/>
              <a:gd name="connsiteY8" fmla="*/ 1240 h 2144926"/>
              <a:gd name="connsiteX9" fmla="*/ 420824 w 2145144"/>
              <a:gd name="connsiteY9" fmla="*/ 190811 h 214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144" h="2144926">
                <a:moveTo>
                  <a:pt x="420824" y="190811"/>
                </a:moveTo>
                <a:cubicBezTo>
                  <a:pt x="283292" y="293030"/>
                  <a:pt x="97438" y="384099"/>
                  <a:pt x="41682" y="614557"/>
                </a:cubicBezTo>
                <a:cubicBezTo>
                  <a:pt x="-14074" y="845015"/>
                  <a:pt x="-27084" y="1331952"/>
                  <a:pt x="86287" y="1573562"/>
                </a:cubicBezTo>
                <a:cubicBezTo>
                  <a:pt x="199658" y="1815172"/>
                  <a:pt x="485873" y="1980581"/>
                  <a:pt x="721907" y="2064215"/>
                </a:cubicBezTo>
                <a:cubicBezTo>
                  <a:pt x="957941" y="2147849"/>
                  <a:pt x="1277609" y="2188738"/>
                  <a:pt x="1502492" y="2075367"/>
                </a:cubicBezTo>
                <a:cubicBezTo>
                  <a:pt x="1727375" y="1961996"/>
                  <a:pt x="1974560" y="1629318"/>
                  <a:pt x="2071204" y="1383991"/>
                </a:cubicBezTo>
                <a:cubicBezTo>
                  <a:pt x="2167848" y="1138664"/>
                  <a:pt x="2167848" y="811562"/>
                  <a:pt x="2082355" y="603406"/>
                </a:cubicBezTo>
                <a:cubicBezTo>
                  <a:pt x="1996862" y="395250"/>
                  <a:pt x="1760828" y="235415"/>
                  <a:pt x="1558248" y="135054"/>
                </a:cubicBezTo>
                <a:cubicBezTo>
                  <a:pt x="1355668" y="34693"/>
                  <a:pt x="1054585" y="-8053"/>
                  <a:pt x="866873" y="1240"/>
                </a:cubicBezTo>
                <a:cubicBezTo>
                  <a:pt x="679161" y="10533"/>
                  <a:pt x="558356" y="88592"/>
                  <a:pt x="420824" y="1908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34853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50818</TotalTime>
  <Words>1450</Words>
  <Application>Microsoft Office PowerPoint</Application>
  <PresentationFormat>Grand écran</PresentationFormat>
  <Paragraphs>209</Paragraphs>
  <Slides>18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Calibri</vt:lpstr>
      <vt:lpstr>Roboto</vt:lpstr>
      <vt:lpstr>Roboto </vt:lpstr>
      <vt:lpstr>Roboto Light</vt:lpstr>
      <vt:lpstr>Arial</vt:lpstr>
      <vt:lpstr>Calibri Light</vt:lpstr>
      <vt:lpstr>Wingdings</vt:lpstr>
      <vt:lpstr>Roboto Medium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Desjardins met à profit son expertise pour améliorer l’offre et l’accès aux logements abordables et sociaux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 Ryan</dc:creator>
  <cp:lastModifiedBy>Marie-France Lavoie</cp:lastModifiedBy>
  <cp:revision>49</cp:revision>
  <dcterms:created xsi:type="dcterms:W3CDTF">2023-03-22T14:30:55Z</dcterms:created>
  <dcterms:modified xsi:type="dcterms:W3CDTF">2024-02-28T13:23:23Z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694e0f-943f-4e6f-bf55-6e34fbc91307_Enabled">
    <vt:lpwstr>true</vt:lpwstr>
  </property>
  <property fmtid="{D5CDD505-2E9C-101B-9397-08002B2CF9AE}" pid="3" name="MSIP_Label_a9694e0f-943f-4e6f-bf55-6e34fbc91307_SetDate">
    <vt:lpwstr>2023-06-05T13:03:24Z</vt:lpwstr>
  </property>
  <property fmtid="{D5CDD505-2E9C-101B-9397-08002B2CF9AE}" pid="4" name="MSIP_Label_a9694e0f-943f-4e6f-bf55-6e34fbc91307_Method">
    <vt:lpwstr>Standard</vt:lpwstr>
  </property>
  <property fmtid="{D5CDD505-2E9C-101B-9397-08002B2CF9AE}" pid="5" name="MSIP_Label_a9694e0f-943f-4e6f-bf55-6e34fbc91307_Name">
    <vt:lpwstr>Usage interne</vt:lpwstr>
  </property>
  <property fmtid="{D5CDD505-2E9C-101B-9397-08002B2CF9AE}" pid="6" name="MSIP_Label_a9694e0f-943f-4e6f-bf55-6e34fbc91307_SiteId">
    <vt:lpwstr>728d20a5-0b44-47dd-9470-20f37cbf2d9a</vt:lpwstr>
  </property>
  <property fmtid="{D5CDD505-2E9C-101B-9397-08002B2CF9AE}" pid="7" name="MSIP_Label_a9694e0f-943f-4e6f-bf55-6e34fbc91307_ActionId">
    <vt:lpwstr>12b37dad-182b-4d2f-a0be-a9a066aa07b4</vt:lpwstr>
  </property>
  <property fmtid="{D5CDD505-2E9C-101B-9397-08002B2CF9AE}" pid="8" name="MSIP_Label_a9694e0f-943f-4e6f-bf55-6e34fbc91307_ContentBits">
    <vt:lpwstr>0</vt:lpwstr>
  </property>
</Properties>
</file>